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4"/>
    <p:sldMasterId id="2147483704" r:id="rId5"/>
  </p:sldMasterIdLst>
  <p:notesMasterIdLst>
    <p:notesMasterId r:id="rId18"/>
  </p:notesMasterIdLst>
  <p:handoutMasterIdLst>
    <p:handoutMasterId r:id="rId19"/>
  </p:handoutMasterIdLst>
  <p:sldIdLst>
    <p:sldId id="256" r:id="rId6"/>
    <p:sldId id="1355" r:id="rId7"/>
    <p:sldId id="1356" r:id="rId8"/>
    <p:sldId id="1357" r:id="rId9"/>
    <p:sldId id="258" r:id="rId10"/>
    <p:sldId id="1358" r:id="rId11"/>
    <p:sldId id="1366" r:id="rId12"/>
    <p:sldId id="1363" r:id="rId13"/>
    <p:sldId id="1364" r:id="rId14"/>
    <p:sldId id="1365" r:id="rId15"/>
    <p:sldId id="1359" r:id="rId16"/>
    <p:sldId id="136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pril Dyer, Pharm.D." initials="ADP" lastIdx="0" clrIdx="0">
    <p:extLst>
      <p:ext uri="{19B8F6BF-5375-455C-9EA6-DF929625EA0E}">
        <p15:presenceInfo xmlns:p15="http://schemas.microsoft.com/office/powerpoint/2012/main" userId="S-1-5-21-2053149899-1891010372-398732264-7242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6910" autoAdjust="0"/>
  </p:normalViewPr>
  <p:slideViewPr>
    <p:cSldViewPr snapToGrid="0">
      <p:cViewPr varScale="1">
        <p:scale>
          <a:sx n="109" d="100"/>
          <a:sy n="109" d="100"/>
        </p:scale>
        <p:origin x="941" y="8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7" d="100"/>
          <a:sy n="57" d="100"/>
        </p:scale>
        <p:origin x="3612"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odds002\Downloads\TASReport_AdultSAARTypes_GroupandFacility.csv"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All Antimicrobial</a:t>
            </a:r>
            <a:r>
              <a:rPr lang="en-US" baseline="0" dirty="0"/>
              <a:t> </a:t>
            </a:r>
            <a:r>
              <a:rPr lang="en-US" dirty="0"/>
              <a:t>SAAR</a:t>
            </a:r>
            <a:r>
              <a:rPr lang="en-US" baseline="0" dirty="0"/>
              <a:t> Values for Healthcare System</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2">
                <a:lumMod val="60000"/>
                <a:lumOff val="40000"/>
              </a:schemeClr>
            </a:solidFill>
            <a:ln>
              <a:noFill/>
            </a:ln>
            <a:effectLst/>
          </c:spPr>
          <c:invertIfNegative val="0"/>
          <c:dPt>
            <c:idx val="14"/>
            <c:invertIfNegative val="0"/>
            <c:bubble3D val="0"/>
            <c:spPr>
              <a:solidFill>
                <a:schemeClr val="accent2"/>
              </a:solidFill>
              <a:ln>
                <a:noFill/>
              </a:ln>
              <a:effectLst/>
            </c:spPr>
            <c:extLst>
              <c:ext xmlns:c16="http://schemas.microsoft.com/office/drawing/2014/chart" uri="{C3380CC4-5D6E-409C-BE32-E72D297353CC}">
                <c16:uniqueId val="{00000000-5A74-44B8-A3AD-9607849A2923}"/>
              </c:ext>
            </c:extLst>
          </c:dPt>
          <c:cat>
            <c:strRef>
              <c:f>TASReport_AdultSAARTypes_Groupa!$C$55:$C$77</c:f>
              <c:strCache>
                <c:ptCount val="23"/>
                <c:pt idx="0">
                  <c:v>N</c:v>
                </c:pt>
                <c:pt idx="1">
                  <c:v>S</c:v>
                </c:pt>
                <c:pt idx="2">
                  <c:v>R</c:v>
                </c:pt>
                <c:pt idx="3">
                  <c:v>B</c:v>
                </c:pt>
                <c:pt idx="4">
                  <c:v>M</c:v>
                </c:pt>
                <c:pt idx="5">
                  <c:v>G</c:v>
                </c:pt>
                <c:pt idx="6">
                  <c:v>F </c:v>
                </c:pt>
                <c:pt idx="7">
                  <c:v>P</c:v>
                </c:pt>
                <c:pt idx="8">
                  <c:v>O</c:v>
                </c:pt>
                <c:pt idx="9">
                  <c:v>A</c:v>
                </c:pt>
                <c:pt idx="10">
                  <c:v>E </c:v>
                </c:pt>
                <c:pt idx="11">
                  <c:v>W</c:v>
                </c:pt>
                <c:pt idx="12">
                  <c:v>T</c:v>
                </c:pt>
                <c:pt idx="13">
                  <c:v>U</c:v>
                </c:pt>
                <c:pt idx="14">
                  <c:v>CDA-TEST FACILITY DUKE</c:v>
                </c:pt>
                <c:pt idx="15">
                  <c:v>H </c:v>
                </c:pt>
                <c:pt idx="16">
                  <c:v>I</c:v>
                </c:pt>
                <c:pt idx="17">
                  <c:v>K</c:v>
                </c:pt>
                <c:pt idx="18">
                  <c:v>D</c:v>
                </c:pt>
                <c:pt idx="19">
                  <c:v>J</c:v>
                </c:pt>
                <c:pt idx="20">
                  <c:v>C</c:v>
                </c:pt>
                <c:pt idx="21">
                  <c:v>L</c:v>
                </c:pt>
                <c:pt idx="22">
                  <c:v>V</c:v>
                </c:pt>
              </c:strCache>
            </c:strRef>
          </c:cat>
          <c:val>
            <c:numRef>
              <c:f>TASReport_AdultSAARTypes_Groupa!$M$55:$M$77</c:f>
              <c:numCache>
                <c:formatCode>General</c:formatCode>
                <c:ptCount val="23"/>
                <c:pt idx="0">
                  <c:v>0.76800000000000002</c:v>
                </c:pt>
                <c:pt idx="1">
                  <c:v>0.80300000000000005</c:v>
                </c:pt>
                <c:pt idx="2">
                  <c:v>0.82099999999999995</c:v>
                </c:pt>
                <c:pt idx="3">
                  <c:v>0.871</c:v>
                </c:pt>
                <c:pt idx="4">
                  <c:v>0.89400000000000002</c:v>
                </c:pt>
                <c:pt idx="5">
                  <c:v>0.90300000000000002</c:v>
                </c:pt>
                <c:pt idx="6">
                  <c:v>0.90400000000000003</c:v>
                </c:pt>
                <c:pt idx="7">
                  <c:v>0.92400000000000004</c:v>
                </c:pt>
                <c:pt idx="8">
                  <c:v>0.92800000000000005</c:v>
                </c:pt>
                <c:pt idx="9">
                  <c:v>0.96299999999999997</c:v>
                </c:pt>
                <c:pt idx="10">
                  <c:v>0.96399999999999997</c:v>
                </c:pt>
                <c:pt idx="11">
                  <c:v>0.97499999999999998</c:v>
                </c:pt>
                <c:pt idx="12">
                  <c:v>0.99199999999999999</c:v>
                </c:pt>
                <c:pt idx="13">
                  <c:v>0.996</c:v>
                </c:pt>
                <c:pt idx="14">
                  <c:v>1.0169999999999999</c:v>
                </c:pt>
                <c:pt idx="15">
                  <c:v>1.0289999999999999</c:v>
                </c:pt>
                <c:pt idx="16">
                  <c:v>1.038</c:v>
                </c:pt>
                <c:pt idx="17">
                  <c:v>1.083</c:v>
                </c:pt>
                <c:pt idx="18">
                  <c:v>1.1100000000000001</c:v>
                </c:pt>
                <c:pt idx="19">
                  <c:v>1.125</c:v>
                </c:pt>
                <c:pt idx="20">
                  <c:v>1.163</c:v>
                </c:pt>
                <c:pt idx="21">
                  <c:v>1.165</c:v>
                </c:pt>
                <c:pt idx="22">
                  <c:v>1.202</c:v>
                </c:pt>
              </c:numCache>
            </c:numRef>
          </c:val>
          <c:extLst>
            <c:ext xmlns:c16="http://schemas.microsoft.com/office/drawing/2014/chart" uri="{C3380CC4-5D6E-409C-BE32-E72D297353CC}">
              <c16:uniqueId val="{00000000-44EB-43D3-A07A-A5D879BCD002}"/>
            </c:ext>
          </c:extLst>
        </c:ser>
        <c:dLbls>
          <c:showLegendKey val="0"/>
          <c:showVal val="0"/>
          <c:showCatName val="0"/>
          <c:showSerName val="0"/>
          <c:showPercent val="0"/>
          <c:showBubbleSize val="0"/>
        </c:dLbls>
        <c:gapWidth val="219"/>
        <c:overlap val="-27"/>
        <c:axId val="1733481935"/>
        <c:axId val="1733076191"/>
      </c:barChart>
      <c:catAx>
        <c:axId val="1733481935"/>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aseline="0" dirty="0"/>
                  <a:t>Healthcare System Hospitals</a:t>
                </a:r>
                <a:endParaRPr lang="en-US" dirty="0"/>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33076191"/>
        <c:crosses val="autoZero"/>
        <c:auto val="1"/>
        <c:lblAlgn val="ctr"/>
        <c:lblOffset val="100"/>
        <c:noMultiLvlLbl val="0"/>
      </c:catAx>
      <c:valAx>
        <c:axId val="173307619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aseline="0" dirty="0"/>
                  <a:t>Standardized Antimicrobial Administration Ratio (SAAR)</a:t>
                </a:r>
                <a:endParaRPr lang="en-US"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3348193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0.05621</cdr:x>
      <cdr:y>0.32841</cdr:y>
    </cdr:from>
    <cdr:to>
      <cdr:x>0.99176</cdr:x>
      <cdr:y>0.33334</cdr:y>
    </cdr:to>
    <cdr:cxnSp macro="">
      <cdr:nvCxnSpPr>
        <cdr:cNvPr id="3" name="Straight Connector 2">
          <a:extLst xmlns:a="http://schemas.openxmlformats.org/drawingml/2006/main">
            <a:ext uri="{FF2B5EF4-FFF2-40B4-BE49-F238E27FC236}">
              <a16:creationId xmlns:a16="http://schemas.microsoft.com/office/drawing/2014/main" id="{26D74DF5-88E3-4063-9C0D-B6D98C431129}"/>
            </a:ext>
          </a:extLst>
        </cdr:cNvPr>
        <cdr:cNvCxnSpPr/>
      </cdr:nvCxnSpPr>
      <cdr:spPr>
        <a:xfrm xmlns:a="http://schemas.openxmlformats.org/drawingml/2006/main" flipV="1">
          <a:off x="445313" y="1622789"/>
          <a:ext cx="7411922" cy="24361"/>
        </a:xfrm>
        <a:prstGeom xmlns:a="http://schemas.openxmlformats.org/drawingml/2006/main" prst="line">
          <a:avLst/>
        </a:prstGeom>
        <a:ln xmlns:a="http://schemas.openxmlformats.org/drawingml/2006/main" w="57150">
          <a:solidFill>
            <a:schemeClr val="accent2">
              <a:lumMod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54E3E4-7127-41FF-A00A-7700A274DAD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4E586C9-0EA2-4466-94C1-592D8CE384A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C78E9EA-68BA-477A-9FB1-00581090A487}" type="datetimeFigureOut">
              <a:rPr lang="en-US" smtClean="0"/>
              <a:t>10/24/2023</a:t>
            </a:fld>
            <a:endParaRPr lang="en-US"/>
          </a:p>
        </p:txBody>
      </p:sp>
      <p:sp>
        <p:nvSpPr>
          <p:cNvPr id="4" name="Footer Placeholder 3">
            <a:extLst>
              <a:ext uri="{FF2B5EF4-FFF2-40B4-BE49-F238E27FC236}">
                <a16:creationId xmlns:a16="http://schemas.microsoft.com/office/drawing/2014/main" id="{323A6AD9-7C78-462B-B24D-52C775E7B7C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22BB69D-B52A-47F9-9AE3-26800C86493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FBF7900-0DC9-4FC5-B63C-6FD4E2640C1A}" type="slidenum">
              <a:rPr lang="en-US" smtClean="0"/>
              <a:t>‹#›</a:t>
            </a:fld>
            <a:endParaRPr lang="en-US"/>
          </a:p>
        </p:txBody>
      </p:sp>
    </p:spTree>
    <p:extLst>
      <p:ext uri="{BB962C8B-B14F-4D97-AF65-F5344CB8AC3E}">
        <p14:creationId xmlns:p14="http://schemas.microsoft.com/office/powerpoint/2010/main" val="1927549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E0A0D5-8F98-4CC1-A28E-021F0B6B475C}" type="datetimeFigureOut">
              <a:rPr lang="en-US" smtClean="0"/>
              <a:t>10/24/2023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3C52C-5E29-41AF-BAA3-8217E886DA08}" type="slidenum">
              <a:rPr lang="en-US" smtClean="0"/>
              <a:t>‹#›</a:t>
            </a:fld>
            <a:endParaRPr lang="en-US" dirty="0"/>
          </a:p>
        </p:txBody>
      </p:sp>
    </p:spTree>
    <p:extLst>
      <p:ext uri="{BB962C8B-B14F-4D97-AF65-F5344CB8AC3E}">
        <p14:creationId xmlns:p14="http://schemas.microsoft.com/office/powerpoint/2010/main" val="1961961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03C52C-5E29-41AF-BAA3-8217E886DA08}" type="slidenum">
              <a:rPr lang="en-US" smtClean="0"/>
              <a:t>1</a:t>
            </a:fld>
            <a:endParaRPr lang="en-US" dirty="0"/>
          </a:p>
        </p:txBody>
      </p:sp>
    </p:spTree>
    <p:extLst>
      <p:ext uri="{BB962C8B-B14F-4D97-AF65-F5344CB8AC3E}">
        <p14:creationId xmlns:p14="http://schemas.microsoft.com/office/powerpoint/2010/main" val="2969726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Program Script:</a:t>
            </a:r>
          </a:p>
          <a:p>
            <a:r>
              <a:rPr lang="en-US" dirty="0"/>
              <a:t>The CDC Core Elements document defines antimicrobial stewardship as the effort to measure and improve how antibiotics are prescribed by clinicians and used by patients.  Our hospital’s antimicrobial stewardship program just got off the ground in [month, year], but has several goals to improve antibiotic use over the coming year that will be reviewed later in this presentation.  In today’s presentation, I will discuss how antimicrobial use at our facility compares to other hospitals within our healthcare system and state.</a:t>
            </a:r>
          </a:p>
          <a:p>
            <a:endParaRPr lang="en-US" dirty="0"/>
          </a:p>
          <a:p>
            <a:r>
              <a:rPr lang="en-US" dirty="0"/>
              <a:t>Established Program Script:</a:t>
            </a:r>
          </a:p>
          <a:p>
            <a:r>
              <a:rPr lang="en-US" dirty="0"/>
              <a:t>The CDC Core Elements document defines antimicrobial stewardship as the effort to measure and improve how antibiotics are prescribed by clinicians and used by patients.  At [INSERT HOSPITAL NAME], our antimicrobial stewardship program has been working to improve antibiotic use since [insert month and year of stewardship program start].  Some of our wins over the years include: [list major program accomplishments with focus on % reductions in antibiotic use categories, state and local program recognition, positive results from regulatory surveys, and cost-saving initiatives, if applicable].  Our goals for the coming year will be reviewed later in this presentation. In today’s presentation, I will discuss how antimicrobial use at our facility compares to other hospitals within our healthcare system and state.</a:t>
            </a:r>
          </a:p>
        </p:txBody>
      </p:sp>
      <p:sp>
        <p:nvSpPr>
          <p:cNvPr id="4" name="Slide Number Placeholder 3"/>
          <p:cNvSpPr>
            <a:spLocks noGrp="1"/>
          </p:cNvSpPr>
          <p:nvPr>
            <p:ph type="sldNum" sz="quarter" idx="5"/>
          </p:nvPr>
        </p:nvSpPr>
        <p:spPr/>
        <p:txBody>
          <a:bodyPr/>
          <a:lstStyle/>
          <a:p>
            <a:fld id="{5603C52C-5E29-41AF-BAA3-8217E886DA08}" type="slidenum">
              <a:rPr lang="en-US" smtClean="0"/>
              <a:t>2</a:t>
            </a:fld>
            <a:endParaRPr lang="en-US" dirty="0"/>
          </a:p>
        </p:txBody>
      </p:sp>
    </p:spTree>
    <p:extLst>
      <p:ext uri="{BB962C8B-B14F-4D97-AF65-F5344CB8AC3E}">
        <p14:creationId xmlns:p14="http://schemas.microsoft.com/office/powerpoint/2010/main" val="2225376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hospital reports to the Antimicrobial Use (or AU) option of the CDC’s National Healthcare Safety Network (or NHSN) for adult and pediatric patients.  By reporting to this surveillance resource, we are able to retrieve actionable data on how our hospital’s antimicrobial use compares to other hospitals.  </a:t>
            </a:r>
          </a:p>
          <a:p>
            <a:r>
              <a:rPr lang="en-US" dirty="0"/>
              <a:t>The CDC has created a metric called the Standardized Antimicrobial Administration Ratio (or SAAR), which is a ratio to comparing observed antimicrobial use to expected antimicrobial use.  A SAAR &lt;1.0 indicates antimicrobial use was less than expected, a SAAR =1.0 indicates that antimicrobial use was equivalent to predicted use and a SAAR &gt;1.0 indicated antimicrobial use was greater than predicted.  SAAR metrics are available to compare adult and pediatric antimicrobial use across facilities.  There are also several groups of agents that have individual SAARs, such as antibacterial agents used predominantly for resistant Gram-positive infection and broad spectrum antibacterials used for hospital-onset infections.  </a:t>
            </a:r>
          </a:p>
          <a:p>
            <a:endParaRPr lang="en-US" dirty="0"/>
          </a:p>
          <a:p>
            <a:endParaRPr lang="en-US" dirty="0"/>
          </a:p>
        </p:txBody>
      </p:sp>
      <p:sp>
        <p:nvSpPr>
          <p:cNvPr id="4" name="Slide Number Placeholder 3"/>
          <p:cNvSpPr>
            <a:spLocks noGrp="1"/>
          </p:cNvSpPr>
          <p:nvPr>
            <p:ph type="sldNum" sz="quarter" idx="5"/>
          </p:nvPr>
        </p:nvSpPr>
        <p:spPr/>
        <p:txBody>
          <a:bodyPr/>
          <a:lstStyle/>
          <a:p>
            <a:fld id="{5603C52C-5E29-41AF-BAA3-8217E886DA08}" type="slidenum">
              <a:rPr lang="en-US" smtClean="0"/>
              <a:t>3</a:t>
            </a:fld>
            <a:endParaRPr lang="en-US" dirty="0"/>
          </a:p>
        </p:txBody>
      </p:sp>
    </p:spTree>
    <p:extLst>
      <p:ext uri="{BB962C8B-B14F-4D97-AF65-F5344CB8AC3E}">
        <p14:creationId xmlns:p14="http://schemas.microsoft.com/office/powerpoint/2010/main" val="4179310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SAAR data are risk adjusted based on several factor for both adult and pediatric models as shown in the table on this slide.  There is still minimal adjustment for patient case-mix.</a:t>
            </a:r>
          </a:p>
        </p:txBody>
      </p:sp>
      <p:sp>
        <p:nvSpPr>
          <p:cNvPr id="4" name="Slide Number Placeholder 3"/>
          <p:cNvSpPr>
            <a:spLocks noGrp="1"/>
          </p:cNvSpPr>
          <p:nvPr>
            <p:ph type="sldNum" sz="quarter" idx="5"/>
          </p:nvPr>
        </p:nvSpPr>
        <p:spPr/>
        <p:txBody>
          <a:bodyPr/>
          <a:lstStyle/>
          <a:p>
            <a:fld id="{5603C52C-5E29-41AF-BAA3-8217E886DA08}" type="slidenum">
              <a:rPr lang="en-US" smtClean="0"/>
              <a:t>4</a:t>
            </a:fld>
            <a:endParaRPr lang="en-US" dirty="0"/>
          </a:p>
        </p:txBody>
      </p:sp>
    </p:spTree>
    <p:extLst>
      <p:ext uri="{BB962C8B-B14F-4D97-AF65-F5344CB8AC3E}">
        <p14:creationId xmlns:p14="http://schemas.microsoft.com/office/powerpoint/2010/main" val="2921674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graph shows how our hospital compares to other hospitals within our healthcare system and the state in overall antimicrobial use.  On the x-axis, each bar represents a different hospital in our healthy system.  [Insert your hospital name] is represented in the darker blue.  The SAAR value is on the y-axis and you will note that our hospital has a SAAR [include SAAR number and interpretation]. The horizontal line represents the 50</a:t>
            </a:r>
            <a:r>
              <a:rPr lang="en-US" baseline="30000" dirty="0"/>
              <a:t>th</a:t>
            </a:r>
            <a:r>
              <a:rPr lang="en-US" dirty="0"/>
              <a:t> percentile SAAR for our state, which is [insert state SAAR value].  Based on these data, you will see that our overall antimicrobial use is [above, below, at] the expected national SAAR value and [above, below, equal to] the SAAR for our state.</a:t>
            </a:r>
          </a:p>
          <a:p>
            <a:endParaRPr lang="en-US" dirty="0"/>
          </a:p>
          <a:p>
            <a:r>
              <a:rPr lang="en-US" dirty="0"/>
              <a:t>Please consider the following spell out SAAR in y-axis or make footnote; label the black line, provide a conclusion bullet (or add another slide for next steps).</a:t>
            </a:r>
          </a:p>
          <a:p>
            <a:endParaRPr lang="en-US" dirty="0"/>
          </a:p>
          <a:p>
            <a:r>
              <a:rPr lang="en-US" dirty="0">
                <a:solidFill>
                  <a:srgbClr val="FF0000"/>
                </a:solidFill>
              </a:rPr>
              <a:t>Can u make the Test facility name shorter so doesn’t run into the x-axis.   Personally, I like when the graphic is larger (and remove the logo on bottom right) so can more clearly see the data.  </a:t>
            </a:r>
          </a:p>
        </p:txBody>
      </p:sp>
      <p:sp>
        <p:nvSpPr>
          <p:cNvPr id="4" name="Slide Number Placeholder 3"/>
          <p:cNvSpPr>
            <a:spLocks noGrp="1"/>
          </p:cNvSpPr>
          <p:nvPr>
            <p:ph type="sldNum" sz="quarter" idx="5"/>
          </p:nvPr>
        </p:nvSpPr>
        <p:spPr/>
        <p:txBody>
          <a:bodyPr/>
          <a:lstStyle/>
          <a:p>
            <a:fld id="{5603C52C-5E29-41AF-BAA3-8217E886DA08}" type="slidenum">
              <a:rPr lang="en-US" smtClean="0"/>
              <a:t>5</a:t>
            </a:fld>
            <a:endParaRPr lang="en-US" dirty="0"/>
          </a:p>
        </p:txBody>
      </p:sp>
    </p:spTree>
    <p:extLst>
      <p:ext uri="{BB962C8B-B14F-4D97-AF65-F5344CB8AC3E}">
        <p14:creationId xmlns:p14="http://schemas.microsoft.com/office/powerpoint/2010/main" val="3360120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 have reviewed our hospital’s SAAR data, we wanted to discuss the goals for the coming year that we have made to address areas of higher than expected use within our facility [Note: If your facility does not have elevated SAARs, you can open with a statement like this: While our SAARs remain lowed than expected, there are still many opportunities to optimize antimicrobial use that have been identified by the antimicrobial stewardship team.] [At this point in the talk, discuss stewardship goals and progress.]</a:t>
            </a:r>
          </a:p>
          <a:p>
            <a:r>
              <a:rPr lang="en-US" dirty="0"/>
              <a:t>We will continue to share SAAR data and our goals with this team in the future and encourage you to reach out to us if any questions arise related to antimicrobial use at our facility. Now, I will open the floor to questions.</a:t>
            </a:r>
          </a:p>
        </p:txBody>
      </p:sp>
      <p:sp>
        <p:nvSpPr>
          <p:cNvPr id="4" name="Slide Number Placeholder 3"/>
          <p:cNvSpPr>
            <a:spLocks noGrp="1"/>
          </p:cNvSpPr>
          <p:nvPr>
            <p:ph type="sldNum" sz="quarter" idx="5"/>
          </p:nvPr>
        </p:nvSpPr>
        <p:spPr/>
        <p:txBody>
          <a:bodyPr/>
          <a:lstStyle/>
          <a:p>
            <a:fld id="{5603C52C-5E29-41AF-BAA3-8217E886DA08}" type="slidenum">
              <a:rPr lang="en-US" smtClean="0"/>
              <a:t>6</a:t>
            </a:fld>
            <a:endParaRPr lang="en-US" dirty="0"/>
          </a:p>
        </p:txBody>
      </p:sp>
    </p:spTree>
    <p:extLst>
      <p:ext uri="{BB962C8B-B14F-4D97-AF65-F5344CB8AC3E}">
        <p14:creationId xmlns:p14="http://schemas.microsoft.com/office/powerpoint/2010/main" val="3340247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antimicrobial use groups listed on this slide for adult and pediatric values were areas where our antimicrobial use was at or below the expected target.  We will continue to monitor antimicrobial use in these areas using SAAR data.</a:t>
            </a:r>
          </a:p>
          <a:p>
            <a:endParaRPr lang="en-US" dirty="0"/>
          </a:p>
          <a:p>
            <a:r>
              <a:rPr lang="en-US" dirty="0"/>
              <a:t>Discussion: This is an example slide that reviews how a site could present SAAR data briefly for the categories to administration.  It would allow your team to quickly highlight areas of below expected use and target areas for future initiatives.  A rank of 1 would indicate the lowest SAAR in the group.  </a:t>
            </a:r>
          </a:p>
        </p:txBody>
      </p:sp>
      <p:sp>
        <p:nvSpPr>
          <p:cNvPr id="4" name="Slide Number Placeholder 3"/>
          <p:cNvSpPr>
            <a:spLocks noGrp="1"/>
          </p:cNvSpPr>
          <p:nvPr>
            <p:ph type="sldNum" sz="quarter" idx="5"/>
          </p:nvPr>
        </p:nvSpPr>
        <p:spPr/>
        <p:txBody>
          <a:bodyPr/>
          <a:lstStyle/>
          <a:p>
            <a:fld id="{5603C52C-5E29-41AF-BAA3-8217E886DA08}" type="slidenum">
              <a:rPr lang="en-US" smtClean="0"/>
              <a:t>11</a:t>
            </a:fld>
            <a:endParaRPr lang="en-US" dirty="0"/>
          </a:p>
        </p:txBody>
      </p:sp>
    </p:spTree>
    <p:extLst>
      <p:ext uri="{BB962C8B-B14F-4D97-AF65-F5344CB8AC3E}">
        <p14:creationId xmlns:p14="http://schemas.microsoft.com/office/powerpoint/2010/main" val="17613151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antimicrobial use groups listed on this slide for adult and pediatric values were areas where our antimicrobial use was at or below the expected target.  Our stewardship team used these values to set goals to improve antimicrobial use in [these, some of these] groups, which will be reviewed later in </a:t>
            </a:r>
            <a:r>
              <a:rPr lang="en-US"/>
              <a:t>this presentation.  </a:t>
            </a:r>
            <a:endParaRPr lang="en-US" dirty="0"/>
          </a:p>
          <a:p>
            <a:endParaRPr lang="en-US" dirty="0"/>
          </a:p>
          <a:p>
            <a:r>
              <a:rPr lang="en-US" dirty="0"/>
              <a:t>Discussion: This is an example slide that reviews how a site could present SAAR data briefly for the categories to administration.  It would allow your team to quickly highlight areas of below expected use and target areas for future initiatives.  A rank of 1 would indicate the lowest SAAR in the group.  Pediatric tables may be removed if they are not relevant to your practice site.  </a:t>
            </a:r>
          </a:p>
        </p:txBody>
      </p:sp>
      <p:sp>
        <p:nvSpPr>
          <p:cNvPr id="4" name="Slide Number Placeholder 3"/>
          <p:cNvSpPr>
            <a:spLocks noGrp="1"/>
          </p:cNvSpPr>
          <p:nvPr>
            <p:ph type="sldNum" sz="quarter" idx="5"/>
          </p:nvPr>
        </p:nvSpPr>
        <p:spPr/>
        <p:txBody>
          <a:bodyPr/>
          <a:lstStyle/>
          <a:p>
            <a:fld id="{5603C52C-5E29-41AF-BAA3-8217E886DA08}" type="slidenum">
              <a:rPr lang="en-US" smtClean="0"/>
              <a:t>12</a:t>
            </a:fld>
            <a:endParaRPr lang="en-US" dirty="0"/>
          </a:p>
        </p:txBody>
      </p:sp>
    </p:spTree>
    <p:extLst>
      <p:ext uri="{BB962C8B-B14F-4D97-AF65-F5344CB8AC3E}">
        <p14:creationId xmlns:p14="http://schemas.microsoft.com/office/powerpoint/2010/main" val="2580004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3D7B84-B901-4C02-9FD0-9773DAFF9B60}" type="datetime1">
              <a:rPr lang="en-US" smtClean="0"/>
              <a:t>10/24/2023</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2068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6224B7-04C4-4641-B5D9-F449B022C711}" type="datetime1">
              <a:rPr lang="en-US" smtClean="0"/>
              <a:t>10/24/2023</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88051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B1A9D1-768B-48C5-8009-81E2B33F15C6}" type="datetime1">
              <a:rPr lang="en-US" smtClean="0"/>
              <a:t>10/24/2023</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26694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64EADD-3CAF-4A13-B61B-907C41F99304}" type="datetime1">
              <a:rPr lang="en-US" smtClean="0"/>
              <a:t>10/24/2023</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017474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3AF82E-1C13-43DA-B7AD-8EA57F940DA8}" type="datetime1">
              <a:rPr lang="en-US" smtClean="0"/>
              <a:t>10/24/2023</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53445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35406F-00FE-4B8C-A56F-ADEBC853BB09}" type="datetime1">
              <a:rPr lang="en-US" smtClean="0"/>
              <a:t>10/24/2023</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01956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D31F95-AFBE-44AB-8CC4-1848D57AE474}" type="datetime1">
              <a:rPr lang="en-US" smtClean="0"/>
              <a:t>10/24/2023</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701884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28899F-FACC-47B3-A10A-E4B17986DBE1}" type="datetime1">
              <a:rPr lang="en-US" smtClean="0"/>
              <a:t>10/24/2023</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0108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63500" sx="102000" sy="102000" algn="ctr" rotWithShape="0">
              <a:prstClr val="black">
                <a:alpha val="40000"/>
              </a:prstClr>
            </a:outerShdw>
          </a:effectLst>
        </p:spPr>
        <p:txBody>
          <a:bodyPr/>
          <a:lstStyle>
            <a:lvl1pPr>
              <a:defRPr>
                <a:solidFill>
                  <a:srgbClr val="134A99"/>
                </a:solidFill>
                <a:effectLst/>
              </a:defRPr>
            </a:lvl1pPr>
          </a:lstStyle>
          <a:p>
            <a:r>
              <a:rPr lang="en-US" dirty="0"/>
              <a:t>Click to edit Master title style</a:t>
            </a:r>
          </a:p>
        </p:txBody>
      </p:sp>
      <p:sp>
        <p:nvSpPr>
          <p:cNvPr id="3" name="Content Placeholder 2"/>
          <p:cNvSpPr>
            <a:spLocks noGrp="1"/>
          </p:cNvSpPr>
          <p:nvPr>
            <p:ph idx="1"/>
          </p:nvPr>
        </p:nvSpPr>
        <p:spPr>
          <a:noFill/>
          <a:ln>
            <a:noFill/>
          </a:ln>
        </p:spPr>
        <p:style>
          <a:lnRef idx="0">
            <a:scrgbClr r="0" g="0" b="0"/>
          </a:lnRef>
          <a:fillRef idx="0">
            <a:scrgbClr r="0" g="0" b="0"/>
          </a:fillRef>
          <a:effectRef idx="0">
            <a:scrgbClr r="0" g="0" b="0"/>
          </a:effectRef>
          <a:fontRef idx="minor">
            <a:schemeClr val="dk1"/>
          </a:fontRef>
        </p:style>
        <p:txBody>
          <a:bodyPr>
            <a:normAutofit/>
          </a:bodyPr>
          <a:lstStyle>
            <a:lvl1pPr>
              <a:defRPr>
                <a:solidFill>
                  <a:schemeClr val="tx2"/>
                </a:solidFill>
              </a:defRPr>
            </a:lvl1pPr>
            <a:lvl2pPr>
              <a:defRPr>
                <a:solidFill>
                  <a:schemeClr val="tx2"/>
                </a:solidFill>
              </a:defRPr>
            </a:lvl2pPr>
            <a:lvl3pPr>
              <a:defRPr>
                <a:solidFill>
                  <a:schemeClr val="tx2"/>
                </a:solidFill>
              </a:defRPr>
            </a:lvl3pPr>
          </a:lstStyle>
          <a:p>
            <a:pPr lvl="0"/>
            <a:r>
              <a:rPr lang="en-US" dirty="0"/>
              <a:t>Click to edit Master text styles</a:t>
            </a:r>
          </a:p>
          <a:p>
            <a:pPr lvl="1"/>
            <a:r>
              <a:rPr lang="en-US" dirty="0"/>
              <a:t>Second level</a:t>
            </a:r>
          </a:p>
          <a:p>
            <a:pPr lvl="2"/>
            <a:r>
              <a:rPr lang="en-US" dirty="0"/>
              <a:t>Third level</a:t>
            </a:r>
          </a:p>
        </p:txBody>
      </p:sp>
      <p:sp>
        <p:nvSpPr>
          <p:cNvPr id="7" name="Text Placeholder 6">
            <a:extLst>
              <a:ext uri="{FF2B5EF4-FFF2-40B4-BE49-F238E27FC236}">
                <a16:creationId xmlns:a16="http://schemas.microsoft.com/office/drawing/2014/main" id="{1900309F-6B34-FE86-2094-92EE3D7E3616}"/>
              </a:ext>
            </a:extLst>
          </p:cNvPr>
          <p:cNvSpPr>
            <a:spLocks noGrp="1"/>
          </p:cNvSpPr>
          <p:nvPr>
            <p:ph type="body" sz="quarter" idx="10" hasCustomPrompt="1"/>
          </p:nvPr>
        </p:nvSpPr>
        <p:spPr>
          <a:xfrm>
            <a:off x="4416424" y="6327775"/>
            <a:ext cx="7165975" cy="393700"/>
          </a:xfrm>
          <a:noFill/>
          <a:ln>
            <a:noFill/>
          </a:ln>
        </p:spPr>
        <p:style>
          <a:lnRef idx="0">
            <a:scrgbClr r="0" g="0" b="0"/>
          </a:lnRef>
          <a:fillRef idx="0">
            <a:scrgbClr r="0" g="0" b="0"/>
          </a:fillRef>
          <a:effectRef idx="0">
            <a:scrgbClr r="0" g="0" b="0"/>
          </a:effectRef>
          <a:fontRef idx="minor">
            <a:schemeClr val="accent5"/>
          </a:fontRef>
        </p:style>
        <p:txBody>
          <a:bodyPr>
            <a:normAutofit/>
          </a:bodyPr>
          <a:lstStyle>
            <a:lvl1pPr marL="0" indent="0">
              <a:buNone/>
              <a:defRPr sz="1200" i="1"/>
            </a:lvl1pPr>
          </a:lstStyle>
          <a:p>
            <a:pPr lvl="0"/>
            <a:r>
              <a:rPr lang="en-US" dirty="0"/>
              <a:t>references</a:t>
            </a:r>
          </a:p>
        </p:txBody>
      </p:sp>
      <p:sp>
        <p:nvSpPr>
          <p:cNvPr id="8" name="TextBox 7">
            <a:extLst>
              <a:ext uri="{FF2B5EF4-FFF2-40B4-BE49-F238E27FC236}">
                <a16:creationId xmlns:a16="http://schemas.microsoft.com/office/drawing/2014/main" id="{D243268D-AEB0-5665-C67D-18F74114DF7F}"/>
              </a:ext>
            </a:extLst>
          </p:cNvPr>
          <p:cNvSpPr txBox="1"/>
          <p:nvPr userDrawn="1"/>
        </p:nvSpPr>
        <p:spPr>
          <a:xfrm>
            <a:off x="11700164" y="6393820"/>
            <a:ext cx="363681" cy="261610"/>
          </a:xfrm>
          <a:prstGeom prst="rect">
            <a:avLst/>
          </a:prstGeom>
          <a:noFill/>
          <a:ln>
            <a:noFill/>
          </a:ln>
        </p:spPr>
        <p:style>
          <a:lnRef idx="0">
            <a:scrgbClr r="0" g="0" b="0"/>
          </a:lnRef>
          <a:fillRef idx="0">
            <a:scrgbClr r="0" g="0" b="0"/>
          </a:fillRef>
          <a:effectRef idx="0">
            <a:scrgbClr r="0" g="0" b="0"/>
          </a:effectRef>
          <a:fontRef idx="minor">
            <a:schemeClr val="accent5"/>
          </a:fontRef>
        </p:style>
        <p:txBody>
          <a:bodyPr wrap="square" rtlCol="0">
            <a:spAutoFit/>
          </a:bodyPr>
          <a:lstStyle/>
          <a:p>
            <a:pPr algn="l"/>
            <a:fld id="{90D429CC-7691-4F72-BED1-FB390DF559E7}" type="slidenum">
              <a:rPr lang="en-US" sz="1100" smtClean="0"/>
              <a:t>‹#›</a:t>
            </a:fld>
            <a:endParaRPr lang="en-US" sz="1100" dirty="0"/>
          </a:p>
        </p:txBody>
      </p:sp>
    </p:spTree>
    <p:extLst>
      <p:ext uri="{BB962C8B-B14F-4D97-AF65-F5344CB8AC3E}">
        <p14:creationId xmlns:p14="http://schemas.microsoft.com/office/powerpoint/2010/main" val="12473604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3D7B84-B901-4C02-9FD0-9773DAFF9B60}" type="datetime1">
              <a:rPr lang="en-US" smtClean="0"/>
              <a:t>10/24/2023</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661815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4230D0-3FA7-4235-8CC5-A0932440047E}" type="datetime1">
              <a:rPr lang="en-US" smtClean="0"/>
              <a:t>10/24/2023</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51340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4230D0-3FA7-4235-8CC5-A0932440047E}" type="datetime1">
              <a:rPr lang="en-US" smtClean="0"/>
              <a:t>10/24/2023</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194038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0F7F47-C1F0-4FDF-A4D7-7F2F42127667}" type="datetime1">
              <a:rPr lang="en-US" smtClean="0"/>
              <a:t>10/24/2023</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316464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A48AE3-B333-4FA2-A42F-F76489B852B7}" type="datetime1">
              <a:rPr lang="en-US" smtClean="0"/>
              <a:t>10/24/2023</a:t>
            </a:fld>
            <a:endParaRPr lang="en-US" dirty="0"/>
          </a:p>
        </p:txBody>
      </p:sp>
      <p:sp>
        <p:nvSpPr>
          <p:cNvPr id="6" name="Footer Placeholder 5"/>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999151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F595ED-C0C9-42EB-BEB6-4F39DD9DB1FF}" type="datetime1">
              <a:rPr lang="en-US" smtClean="0"/>
              <a:t>10/24/2023</a:t>
            </a:fld>
            <a:endParaRPr lang="en-US" dirty="0"/>
          </a:p>
        </p:txBody>
      </p:sp>
      <p:sp>
        <p:nvSpPr>
          <p:cNvPr id="8" name="Footer Placeholder 7"/>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069029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2CBB2D-79D3-4E86-8922-AF8F19F40EE8}" type="datetime1">
              <a:rPr lang="en-US" smtClean="0"/>
              <a:t>10/24/2023</a:t>
            </a:fld>
            <a:endParaRPr lang="en-US" dirty="0"/>
          </a:p>
        </p:txBody>
      </p:sp>
      <p:sp>
        <p:nvSpPr>
          <p:cNvPr id="4" name="Footer Placeholder 3"/>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65922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3A3FA3-95C9-4A1D-9A08-63BAD2288422}" type="datetime1">
              <a:rPr lang="en-US" smtClean="0"/>
              <a:t>10/24/2023</a:t>
            </a:fld>
            <a:endParaRPr lang="en-US" dirty="0"/>
          </a:p>
        </p:txBody>
      </p:sp>
      <p:sp>
        <p:nvSpPr>
          <p:cNvPr id="3" name="Footer Placeholder 2"/>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70882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290785"/>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569251"/>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pic>
        <p:nvPicPr>
          <p:cNvPr id="8" name="Picture 1">
            <a:extLst>
              <a:ext uri="{FF2B5EF4-FFF2-40B4-BE49-F238E27FC236}">
                <a16:creationId xmlns:a16="http://schemas.microsoft.com/office/drawing/2014/main" id="{F39A21CF-1EDF-B532-A1C1-63BFFA03EFC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7334" y="5359396"/>
            <a:ext cx="1502304" cy="1473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48248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5" name="Date Placeholder 4"/>
          <p:cNvSpPr>
            <a:spLocks noGrp="1"/>
          </p:cNvSpPr>
          <p:nvPr>
            <p:ph type="dt" sz="half" idx="10"/>
          </p:nvPr>
        </p:nvSpPr>
        <p:spPr/>
        <p:txBody>
          <a:bodyPr/>
          <a:lstStyle/>
          <a:p>
            <a:fld id="{5064F415-F7CF-4107-AA3D-19D13ED9D08F}" type="datetime1">
              <a:rPr lang="en-US" smtClean="0"/>
              <a:t>10/24/2023</a:t>
            </a:fld>
            <a:endParaRPr lang="en-US" dirty="0"/>
          </a:p>
        </p:txBody>
      </p:sp>
    </p:spTree>
    <p:extLst>
      <p:ext uri="{BB962C8B-B14F-4D97-AF65-F5344CB8AC3E}">
        <p14:creationId xmlns:p14="http://schemas.microsoft.com/office/powerpoint/2010/main" val="25360828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6224B7-04C4-4641-B5D9-F449B022C711}" type="datetime1">
              <a:rPr lang="en-US" smtClean="0"/>
              <a:t>10/24/2023</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25059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B1A9D1-768B-48C5-8009-81E2B33F15C6}" type="datetime1">
              <a:rPr lang="en-US" smtClean="0"/>
              <a:t>10/24/2023</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955257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64EADD-3CAF-4A13-B61B-907C41F99304}" type="datetime1">
              <a:rPr lang="en-US" smtClean="0"/>
              <a:t>10/24/2023</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23726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0F7F47-C1F0-4FDF-A4D7-7F2F42127667}" type="datetime1">
              <a:rPr lang="en-US" smtClean="0"/>
              <a:t>10/24/2023</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472217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3AF82E-1C13-43DA-B7AD-8EA57F940DA8}" type="datetime1">
              <a:rPr lang="en-US" smtClean="0"/>
              <a:t>10/24/2023</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430721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35406F-00FE-4B8C-A56F-ADEBC853BB09}" type="datetime1">
              <a:rPr lang="en-US" smtClean="0"/>
              <a:t>10/24/2023</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333299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D31F95-AFBE-44AB-8CC4-1848D57AE474}" type="datetime1">
              <a:rPr lang="en-US" smtClean="0"/>
              <a:t>10/24/2023</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372790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28899F-FACC-47B3-A10A-E4B17986DBE1}" type="datetime1">
              <a:rPr lang="en-US" smtClean="0"/>
              <a:t>10/24/2023</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394082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63500" sx="102000" sy="102000" algn="ctr" rotWithShape="0">
              <a:prstClr val="black">
                <a:alpha val="40000"/>
              </a:prstClr>
            </a:outerShdw>
          </a:effectLst>
        </p:spPr>
        <p:txBody>
          <a:bodyPr/>
          <a:lstStyle>
            <a:lvl1pPr>
              <a:defRPr>
                <a:solidFill>
                  <a:srgbClr val="134A99"/>
                </a:solidFill>
                <a:effectLst/>
              </a:defRPr>
            </a:lvl1pPr>
          </a:lstStyle>
          <a:p>
            <a:r>
              <a:rPr lang="en-US" dirty="0"/>
              <a:t>Click to edit Master title style</a:t>
            </a:r>
          </a:p>
        </p:txBody>
      </p:sp>
      <p:sp>
        <p:nvSpPr>
          <p:cNvPr id="3" name="Content Placeholder 2"/>
          <p:cNvSpPr>
            <a:spLocks noGrp="1"/>
          </p:cNvSpPr>
          <p:nvPr>
            <p:ph idx="1"/>
          </p:nvPr>
        </p:nvSpPr>
        <p:spPr>
          <a:noFill/>
          <a:ln>
            <a:noFill/>
          </a:ln>
        </p:spPr>
        <p:style>
          <a:lnRef idx="0">
            <a:scrgbClr r="0" g="0" b="0"/>
          </a:lnRef>
          <a:fillRef idx="0">
            <a:scrgbClr r="0" g="0" b="0"/>
          </a:fillRef>
          <a:effectRef idx="0">
            <a:scrgbClr r="0" g="0" b="0"/>
          </a:effectRef>
          <a:fontRef idx="minor">
            <a:schemeClr val="dk1"/>
          </a:fontRef>
        </p:style>
        <p:txBody>
          <a:bodyPr>
            <a:normAutofit/>
          </a:bodyPr>
          <a:lstStyle>
            <a:lvl1pPr>
              <a:defRPr>
                <a:solidFill>
                  <a:schemeClr val="tx2"/>
                </a:solidFill>
              </a:defRPr>
            </a:lvl1pPr>
            <a:lvl2pPr>
              <a:defRPr>
                <a:solidFill>
                  <a:schemeClr val="tx2"/>
                </a:solidFill>
              </a:defRPr>
            </a:lvl2pPr>
            <a:lvl3pPr>
              <a:defRPr>
                <a:solidFill>
                  <a:schemeClr val="tx2"/>
                </a:solidFill>
              </a:defRPr>
            </a:lvl3pPr>
          </a:lstStyle>
          <a:p>
            <a:pPr lvl="0"/>
            <a:r>
              <a:rPr lang="en-US" dirty="0"/>
              <a:t>Click to edit Master text styles</a:t>
            </a:r>
          </a:p>
          <a:p>
            <a:pPr lvl="1"/>
            <a:r>
              <a:rPr lang="en-US" dirty="0"/>
              <a:t>Second level</a:t>
            </a:r>
          </a:p>
          <a:p>
            <a:pPr lvl="2"/>
            <a:r>
              <a:rPr lang="en-US" dirty="0"/>
              <a:t>Third level</a:t>
            </a:r>
          </a:p>
        </p:txBody>
      </p:sp>
      <p:sp>
        <p:nvSpPr>
          <p:cNvPr id="7" name="Text Placeholder 6">
            <a:extLst>
              <a:ext uri="{FF2B5EF4-FFF2-40B4-BE49-F238E27FC236}">
                <a16:creationId xmlns:a16="http://schemas.microsoft.com/office/drawing/2014/main" id="{1900309F-6B34-FE86-2094-92EE3D7E3616}"/>
              </a:ext>
            </a:extLst>
          </p:cNvPr>
          <p:cNvSpPr>
            <a:spLocks noGrp="1"/>
          </p:cNvSpPr>
          <p:nvPr>
            <p:ph type="body" sz="quarter" idx="10" hasCustomPrompt="1"/>
          </p:nvPr>
        </p:nvSpPr>
        <p:spPr>
          <a:xfrm>
            <a:off x="4416424" y="6327775"/>
            <a:ext cx="7165975" cy="393700"/>
          </a:xfrm>
          <a:noFill/>
          <a:ln>
            <a:noFill/>
          </a:ln>
        </p:spPr>
        <p:style>
          <a:lnRef idx="0">
            <a:scrgbClr r="0" g="0" b="0"/>
          </a:lnRef>
          <a:fillRef idx="0">
            <a:scrgbClr r="0" g="0" b="0"/>
          </a:fillRef>
          <a:effectRef idx="0">
            <a:scrgbClr r="0" g="0" b="0"/>
          </a:effectRef>
          <a:fontRef idx="minor">
            <a:schemeClr val="accent5"/>
          </a:fontRef>
        </p:style>
        <p:txBody>
          <a:bodyPr>
            <a:normAutofit/>
          </a:bodyPr>
          <a:lstStyle>
            <a:lvl1pPr marL="0" indent="0">
              <a:buNone/>
              <a:defRPr sz="1200" i="1"/>
            </a:lvl1pPr>
          </a:lstStyle>
          <a:p>
            <a:pPr lvl="0"/>
            <a:r>
              <a:rPr lang="en-US" dirty="0"/>
              <a:t>references</a:t>
            </a:r>
          </a:p>
        </p:txBody>
      </p:sp>
      <p:sp>
        <p:nvSpPr>
          <p:cNvPr id="8" name="TextBox 7">
            <a:extLst>
              <a:ext uri="{FF2B5EF4-FFF2-40B4-BE49-F238E27FC236}">
                <a16:creationId xmlns:a16="http://schemas.microsoft.com/office/drawing/2014/main" id="{D243268D-AEB0-5665-C67D-18F74114DF7F}"/>
              </a:ext>
            </a:extLst>
          </p:cNvPr>
          <p:cNvSpPr txBox="1"/>
          <p:nvPr userDrawn="1"/>
        </p:nvSpPr>
        <p:spPr>
          <a:xfrm>
            <a:off x="11700164" y="6393820"/>
            <a:ext cx="363681" cy="261610"/>
          </a:xfrm>
          <a:prstGeom prst="rect">
            <a:avLst/>
          </a:prstGeom>
          <a:noFill/>
          <a:ln>
            <a:noFill/>
          </a:ln>
        </p:spPr>
        <p:style>
          <a:lnRef idx="0">
            <a:scrgbClr r="0" g="0" b="0"/>
          </a:lnRef>
          <a:fillRef idx="0">
            <a:scrgbClr r="0" g="0" b="0"/>
          </a:fillRef>
          <a:effectRef idx="0">
            <a:scrgbClr r="0" g="0" b="0"/>
          </a:effectRef>
          <a:fontRef idx="minor">
            <a:schemeClr val="accent5"/>
          </a:fontRef>
        </p:style>
        <p:txBody>
          <a:bodyPr wrap="square" rtlCol="0">
            <a:spAutoFit/>
          </a:bodyPr>
          <a:lstStyle/>
          <a:p>
            <a:pPr algn="l"/>
            <a:fld id="{90D429CC-7691-4F72-BED1-FB390DF559E7}" type="slidenum">
              <a:rPr lang="en-US" sz="1100" smtClean="0"/>
              <a:t>‹#›</a:t>
            </a:fld>
            <a:endParaRPr lang="en-US" sz="1100" dirty="0"/>
          </a:p>
        </p:txBody>
      </p:sp>
    </p:spTree>
    <p:extLst>
      <p:ext uri="{BB962C8B-B14F-4D97-AF65-F5344CB8AC3E}">
        <p14:creationId xmlns:p14="http://schemas.microsoft.com/office/powerpoint/2010/main" val="1358690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A48AE3-B333-4FA2-A42F-F76489B852B7}" type="datetime1">
              <a:rPr lang="en-US" smtClean="0"/>
              <a:t>10/24/2023</a:t>
            </a:fld>
            <a:endParaRPr lang="en-US" dirty="0"/>
          </a:p>
        </p:txBody>
      </p:sp>
      <p:sp>
        <p:nvSpPr>
          <p:cNvPr id="6" name="Footer Placeholder 5"/>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45675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F595ED-C0C9-42EB-BEB6-4F39DD9DB1FF}" type="datetime1">
              <a:rPr lang="en-US" smtClean="0"/>
              <a:t>10/24/2023</a:t>
            </a:fld>
            <a:endParaRPr lang="en-US" dirty="0"/>
          </a:p>
        </p:txBody>
      </p:sp>
      <p:sp>
        <p:nvSpPr>
          <p:cNvPr id="8" name="Footer Placeholder 7"/>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84429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2CBB2D-79D3-4E86-8922-AF8F19F40EE8}" type="datetime1">
              <a:rPr lang="en-US" smtClean="0"/>
              <a:t>10/24/2023</a:t>
            </a:fld>
            <a:endParaRPr lang="en-US" dirty="0"/>
          </a:p>
        </p:txBody>
      </p:sp>
      <p:sp>
        <p:nvSpPr>
          <p:cNvPr id="4" name="Footer Placeholder 3"/>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05277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3A3FA3-95C9-4A1D-9A08-63BAD2288422}" type="datetime1">
              <a:rPr lang="en-US" smtClean="0"/>
              <a:t>10/24/2023</a:t>
            </a:fld>
            <a:endParaRPr lang="en-US" dirty="0"/>
          </a:p>
        </p:txBody>
      </p:sp>
      <p:sp>
        <p:nvSpPr>
          <p:cNvPr id="3" name="Footer Placeholder 2"/>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2796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290785"/>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569251"/>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pic>
        <p:nvPicPr>
          <p:cNvPr id="8" name="Picture 1">
            <a:extLst>
              <a:ext uri="{FF2B5EF4-FFF2-40B4-BE49-F238E27FC236}">
                <a16:creationId xmlns:a16="http://schemas.microsoft.com/office/drawing/2014/main" id="{F39A21CF-1EDF-B532-A1C1-63BFFA03EFC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7334" y="5359396"/>
            <a:ext cx="1502304" cy="1473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2535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a:xfrm>
            <a:off x="677334" y="6041362"/>
            <a:ext cx="6297612"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5" name="Date Placeholder 4"/>
          <p:cNvSpPr>
            <a:spLocks noGrp="1"/>
          </p:cNvSpPr>
          <p:nvPr>
            <p:ph type="dt" sz="half" idx="10"/>
          </p:nvPr>
        </p:nvSpPr>
        <p:spPr/>
        <p:txBody>
          <a:bodyPr/>
          <a:lstStyle/>
          <a:p>
            <a:fld id="{5064F415-F7CF-4107-AA3D-19D13ED9D08F}" type="datetime1">
              <a:rPr lang="en-US" smtClean="0"/>
              <a:t>10/24/2023</a:t>
            </a:fld>
            <a:endParaRPr lang="en-US" dirty="0"/>
          </a:p>
        </p:txBody>
      </p:sp>
    </p:spTree>
    <p:extLst>
      <p:ext uri="{BB962C8B-B14F-4D97-AF65-F5344CB8AC3E}">
        <p14:creationId xmlns:p14="http://schemas.microsoft.com/office/powerpoint/2010/main" val="3414725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1">
            <a:extLst>
              <a:ext uri="{FF2B5EF4-FFF2-40B4-BE49-F238E27FC236}">
                <a16:creationId xmlns:a16="http://schemas.microsoft.com/office/drawing/2014/main" id="{D09DE03A-4A0A-B87F-A3F6-CC22AC720221}"/>
              </a:ext>
            </a:extLst>
          </p:cNvPr>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586115" y="5384907"/>
            <a:ext cx="1502304" cy="1473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46F4A97-CE88-4186-B199-EDA9DDD4C72E}" type="datetime1">
              <a:rPr lang="en-US" smtClean="0"/>
              <a:t>10/24/2023</a:t>
            </a:fld>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0769026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46F4A97-CE88-4186-B199-EDA9DDD4C72E}" type="datetime1">
              <a:rPr lang="en-US" smtClean="0"/>
              <a:t>10/24/2023</a:t>
            </a:fld>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98040997"/>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 id="2147483720" r:id="rId16"/>
    <p:sldLayoutId id="2147483721" r:id="rId17"/>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5CD8D-E704-46A1-BC3E-9A644A9FFD4E}"/>
              </a:ext>
            </a:extLst>
          </p:cNvPr>
          <p:cNvSpPr>
            <a:spLocks noGrp="1"/>
          </p:cNvSpPr>
          <p:nvPr>
            <p:ph type="ctrTitle"/>
          </p:nvPr>
        </p:nvSpPr>
        <p:spPr>
          <a:xfrm>
            <a:off x="1507067" y="1578133"/>
            <a:ext cx="4335468" cy="2875534"/>
          </a:xfrm>
        </p:spPr>
        <p:txBody>
          <a:bodyPr>
            <a:normAutofit fontScale="90000"/>
          </a:bodyPr>
          <a:lstStyle/>
          <a:p>
            <a:r>
              <a:rPr lang="en-US" dirty="0">
                <a:solidFill>
                  <a:schemeClr val="accent2">
                    <a:lumMod val="75000"/>
                  </a:schemeClr>
                </a:solidFill>
              </a:rPr>
              <a:t>Antimicrobial Stewardship Program Annual Update</a:t>
            </a:r>
          </a:p>
        </p:txBody>
      </p:sp>
      <p:sp>
        <p:nvSpPr>
          <p:cNvPr id="3" name="Subtitle 2">
            <a:extLst>
              <a:ext uri="{FF2B5EF4-FFF2-40B4-BE49-F238E27FC236}">
                <a16:creationId xmlns:a16="http://schemas.microsoft.com/office/drawing/2014/main" id="{E309A740-48C5-4AE5-879B-F567D3D7ACDC}"/>
              </a:ext>
            </a:extLst>
          </p:cNvPr>
          <p:cNvSpPr>
            <a:spLocks noGrp="1"/>
          </p:cNvSpPr>
          <p:nvPr>
            <p:ph type="subTitle" idx="1"/>
          </p:nvPr>
        </p:nvSpPr>
        <p:spPr>
          <a:xfrm>
            <a:off x="1507067" y="4453667"/>
            <a:ext cx="4335468" cy="1096899"/>
          </a:xfrm>
        </p:spPr>
        <p:txBody>
          <a:bodyPr>
            <a:normAutofit/>
          </a:bodyPr>
          <a:lstStyle/>
          <a:p>
            <a:r>
              <a:rPr lang="en-US" dirty="0"/>
              <a:t>ASP PROGRAM LEADERS</a:t>
            </a:r>
          </a:p>
        </p:txBody>
      </p:sp>
      <p:pic>
        <p:nvPicPr>
          <p:cNvPr id="24" name="Picture 23">
            <a:extLst>
              <a:ext uri="{FF2B5EF4-FFF2-40B4-BE49-F238E27FC236}">
                <a16:creationId xmlns:a16="http://schemas.microsoft.com/office/drawing/2014/main" id="{229F7947-8E3F-D8D7-3B74-CB164EB60A11}"/>
              </a:ext>
            </a:extLst>
          </p:cNvPr>
          <p:cNvPicPr>
            <a:picLocks noChangeAspect="1"/>
          </p:cNvPicPr>
          <p:nvPr/>
        </p:nvPicPr>
        <p:blipFill>
          <a:blip r:embed="rId3"/>
          <a:stretch>
            <a:fillRect/>
          </a:stretch>
        </p:blipFill>
        <p:spPr>
          <a:xfrm>
            <a:off x="6095998" y="1955849"/>
            <a:ext cx="3280613" cy="3217000"/>
          </a:xfrm>
          <a:prstGeom prst="rect">
            <a:avLst/>
          </a:prstGeom>
        </p:spPr>
      </p:pic>
    </p:spTree>
    <p:extLst>
      <p:ext uri="{BB962C8B-B14F-4D97-AF65-F5344CB8AC3E}">
        <p14:creationId xmlns:p14="http://schemas.microsoft.com/office/powerpoint/2010/main" val="3754664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11C20D1-257D-4992-9C83-EEBFF82C33C9}"/>
              </a:ext>
            </a:extLst>
          </p:cNvPr>
          <p:cNvSpPr>
            <a:spLocks noGrp="1"/>
          </p:cNvSpPr>
          <p:nvPr>
            <p:ph type="body" sz="quarter" idx="10"/>
          </p:nvPr>
        </p:nvSpPr>
        <p:spPr>
          <a:xfrm>
            <a:off x="4573198" y="6386640"/>
            <a:ext cx="7165975" cy="393700"/>
          </a:xfrm>
        </p:spPr>
        <p:txBody>
          <a:bodyPr>
            <a:normAutofit fontScale="92500" lnSpcReduction="10000"/>
          </a:bodyPr>
          <a:lstStyle/>
          <a:p>
            <a:pPr lvl="0" defTabSz="914400">
              <a:spcBef>
                <a:spcPts val="0"/>
              </a:spcBef>
              <a:buClrTx/>
              <a:buSzTx/>
              <a:defRPr/>
            </a:pPr>
            <a:r>
              <a:rPr lang="en-US" i="0" dirty="0">
                <a:solidFill>
                  <a:srgbClr val="000000"/>
                </a:solidFill>
                <a:latin typeface="Arial" panose="020B0604020202020204"/>
              </a:rPr>
              <a:t>NSHN AUR Module, January 2019</a:t>
            </a:r>
          </a:p>
          <a:p>
            <a:pPr lvl="0" defTabSz="914400">
              <a:spcBef>
                <a:spcPts val="0"/>
              </a:spcBef>
              <a:buClrTx/>
              <a:buSzTx/>
              <a:defRPr/>
            </a:pPr>
            <a:r>
              <a:rPr lang="en-US" i="0" dirty="0">
                <a:solidFill>
                  <a:srgbClr val="000000"/>
                </a:solidFill>
                <a:latin typeface="Arial" panose="020B0604020202020204"/>
              </a:rPr>
              <a:t>https://www.cdc.gov/nhsn/pdfs/pscmanual/11pscaurcurrent.pdf</a:t>
            </a:r>
          </a:p>
          <a:p>
            <a:endParaRPr lang="en-US" dirty="0"/>
          </a:p>
        </p:txBody>
      </p:sp>
      <p:sp>
        <p:nvSpPr>
          <p:cNvPr id="2" name="Title 1">
            <a:extLst>
              <a:ext uri="{FF2B5EF4-FFF2-40B4-BE49-F238E27FC236}">
                <a16:creationId xmlns:a16="http://schemas.microsoft.com/office/drawing/2014/main" id="{FE70313D-F698-4C05-BDC8-43F17129C8EB}"/>
              </a:ext>
            </a:extLst>
          </p:cNvPr>
          <p:cNvSpPr>
            <a:spLocks noGrp="1"/>
          </p:cNvSpPr>
          <p:nvPr>
            <p:ph type="title"/>
          </p:nvPr>
        </p:nvSpPr>
        <p:spPr>
          <a:xfrm>
            <a:off x="452827" y="0"/>
            <a:ext cx="8596668" cy="1320800"/>
          </a:xfrm>
        </p:spPr>
        <p:txBody>
          <a:bodyPr/>
          <a:lstStyle/>
          <a:p>
            <a:r>
              <a:rPr lang="en-US" dirty="0"/>
              <a:t>SAAR Pediatric Groups</a:t>
            </a:r>
          </a:p>
        </p:txBody>
      </p:sp>
      <p:graphicFrame>
        <p:nvGraphicFramePr>
          <p:cNvPr id="7" name="Content Placeholder 6">
            <a:extLst>
              <a:ext uri="{FF2B5EF4-FFF2-40B4-BE49-F238E27FC236}">
                <a16:creationId xmlns:a16="http://schemas.microsoft.com/office/drawing/2014/main" id="{0CB7C7E1-94BD-4321-A81B-8D6E68B46DBE}"/>
              </a:ext>
            </a:extLst>
          </p:cNvPr>
          <p:cNvGraphicFramePr>
            <a:graphicFrameLocks noGrp="1"/>
          </p:cNvGraphicFramePr>
          <p:nvPr>
            <p:ph idx="1"/>
            <p:extLst>
              <p:ext uri="{D42A27DB-BD31-4B8C-83A1-F6EECF244321}">
                <p14:modId xmlns:p14="http://schemas.microsoft.com/office/powerpoint/2010/main" val="1125486589"/>
              </p:ext>
            </p:extLst>
          </p:nvPr>
        </p:nvGraphicFramePr>
        <p:xfrm>
          <a:off x="452827" y="660400"/>
          <a:ext cx="9046028" cy="5726240"/>
        </p:xfrm>
        <a:graphic>
          <a:graphicData uri="http://schemas.openxmlformats.org/drawingml/2006/table">
            <a:tbl>
              <a:tblPr firstRow="1" bandRow="1">
                <a:tableStyleId>{5C22544A-7EE6-4342-B048-85BDC9FD1C3A}</a:tableStyleId>
              </a:tblPr>
              <a:tblGrid>
                <a:gridCol w="3472543">
                  <a:extLst>
                    <a:ext uri="{9D8B030D-6E8A-4147-A177-3AD203B41FA5}">
                      <a16:colId xmlns:a16="http://schemas.microsoft.com/office/drawing/2014/main" val="1924863946"/>
                    </a:ext>
                  </a:extLst>
                </a:gridCol>
                <a:gridCol w="5573485">
                  <a:extLst>
                    <a:ext uri="{9D8B030D-6E8A-4147-A177-3AD203B41FA5}">
                      <a16:colId xmlns:a16="http://schemas.microsoft.com/office/drawing/2014/main" val="799565049"/>
                    </a:ext>
                  </a:extLst>
                </a:gridCol>
              </a:tblGrid>
              <a:tr h="370840">
                <a:tc>
                  <a:txBody>
                    <a:bodyPr/>
                    <a:lstStyle/>
                    <a:p>
                      <a:r>
                        <a:rPr lang="en-US" dirty="0"/>
                        <a:t>Adult &amp; Pediatric Groups</a:t>
                      </a:r>
                    </a:p>
                  </a:txBody>
                  <a:tcPr/>
                </a:tc>
                <a:tc>
                  <a:txBody>
                    <a:bodyPr/>
                    <a:lstStyle/>
                    <a:p>
                      <a:r>
                        <a:rPr lang="en-US" dirty="0"/>
                        <a:t>Agents</a:t>
                      </a:r>
                    </a:p>
                  </a:txBody>
                  <a:tcPr/>
                </a:tc>
                <a:extLst>
                  <a:ext uri="{0D108BD9-81ED-4DB2-BD59-A6C34878D82A}">
                    <a16:rowId xmlns:a16="http://schemas.microsoft.com/office/drawing/2014/main" val="3361140134"/>
                  </a:ext>
                </a:extLst>
              </a:tr>
              <a:tr h="136460">
                <a:tc>
                  <a:txBody>
                    <a:bodyPr/>
                    <a:lstStyle/>
                    <a:p>
                      <a:pPr marL="0" marR="0">
                        <a:lnSpc>
                          <a:spcPct val="107000"/>
                        </a:lnSpc>
                        <a:spcBef>
                          <a:spcPts val="0"/>
                        </a:spcBef>
                        <a:spcAft>
                          <a:spcPts val="0"/>
                        </a:spcAft>
                      </a:pPr>
                      <a:r>
                        <a:rPr lang="en-US" sz="1800" b="0" strike="noStrike" dirty="0">
                          <a:effectLst/>
                        </a:rPr>
                        <a:t>Antibacterial agents predominantly used for resistant Gram-positive infections (e.g. MRSA)</a:t>
                      </a:r>
                      <a:endParaRPr lang="en-US" sz="18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0"/>
                        </a:spcAft>
                      </a:pPr>
                      <a:r>
                        <a:rPr lang="en-US" sz="1800" dirty="0">
                          <a:effectLst/>
                        </a:rPr>
                        <a:t>Ceftaroline, Clindamycin, Dalbavancin, Daptomycin</a:t>
                      </a:r>
                    </a:p>
                    <a:p>
                      <a:pPr marL="0" marR="0">
                        <a:lnSpc>
                          <a:spcPct val="107000"/>
                        </a:lnSpc>
                        <a:spcBef>
                          <a:spcPts val="0"/>
                        </a:spcBef>
                        <a:spcAft>
                          <a:spcPts val="0"/>
                        </a:spcAft>
                      </a:pPr>
                      <a:r>
                        <a:rPr lang="en-US" sz="1800" dirty="0">
                          <a:effectLst/>
                        </a:rPr>
                        <a:t>Linezolid, </a:t>
                      </a:r>
                      <a:r>
                        <a:rPr lang="en-US" sz="1800" dirty="0" err="1">
                          <a:effectLst/>
                        </a:rPr>
                        <a:t>Oritavancin</a:t>
                      </a:r>
                      <a:r>
                        <a:rPr lang="en-US" sz="1800" dirty="0">
                          <a:effectLst/>
                        </a:rPr>
                        <a:t>, Quinupristin with Dalfopristin, Tedizolid, Telavancin,</a:t>
                      </a:r>
                    </a:p>
                    <a:p>
                      <a:pPr marL="0" marR="0">
                        <a:lnSpc>
                          <a:spcPct val="107000"/>
                        </a:lnSpc>
                        <a:spcBef>
                          <a:spcPts val="0"/>
                        </a:spcBef>
                        <a:spcAft>
                          <a:spcPts val="0"/>
                        </a:spcAft>
                      </a:pPr>
                      <a:r>
                        <a:rPr lang="en-US" sz="1800" dirty="0">
                          <a:effectLst/>
                        </a:rPr>
                        <a:t>Vancomycin (IV only)</a:t>
                      </a:r>
                      <a:endParaRPr lang="en-US" dirty="0"/>
                    </a:p>
                  </a:txBody>
                  <a:tcPr/>
                </a:tc>
                <a:extLst>
                  <a:ext uri="{0D108BD9-81ED-4DB2-BD59-A6C34878D82A}">
                    <a16:rowId xmlns:a16="http://schemas.microsoft.com/office/drawing/2014/main" val="3645773505"/>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strike="noStrike" dirty="0">
                          <a:effectLst/>
                        </a:rPr>
                        <a:t>Broad spectrum antibacterial agents predominantly used for community-acquired infections</a:t>
                      </a:r>
                      <a:endParaRPr lang="en-US" sz="18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0"/>
                        </a:spcAft>
                      </a:pPr>
                      <a:r>
                        <a:rPr lang="en-US" sz="1800" dirty="0">
                          <a:effectLst/>
                        </a:rPr>
                        <a:t>Amoxicillin/clavulanate, Ampicillin/sulbactam, Cefaclor, Cefdinir, Cefixime, Cefotaxime, Cefpodoxime, </a:t>
                      </a:r>
                      <a:r>
                        <a:rPr lang="en-US" sz="1800" dirty="0" err="1">
                          <a:effectLst/>
                        </a:rPr>
                        <a:t>Cefprozil</a:t>
                      </a:r>
                      <a:r>
                        <a:rPr lang="en-US" sz="1800" dirty="0">
                          <a:effectLst/>
                        </a:rPr>
                        <a:t>, Ceftriaxone, Cefuroxime</a:t>
                      </a:r>
                      <a:endParaRPr lang="en-US" dirty="0"/>
                    </a:p>
                  </a:txBody>
                  <a:tcPr/>
                </a:tc>
                <a:extLst>
                  <a:ext uri="{0D108BD9-81ED-4DB2-BD59-A6C34878D82A}">
                    <a16:rowId xmlns:a16="http://schemas.microsoft.com/office/drawing/2014/main" val="310258033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strike="noStrike" dirty="0">
                          <a:effectLst/>
                        </a:rPr>
                        <a:t>Azithromycin</a:t>
                      </a:r>
                      <a:endParaRPr lang="en-US" sz="1800" strike="noStrike" dirty="0">
                        <a:solidFill>
                          <a:schemeClr val="accent2">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0"/>
                        </a:spcAft>
                      </a:pPr>
                      <a:r>
                        <a:rPr lang="en-US" dirty="0"/>
                        <a:t>Azithromycin</a:t>
                      </a:r>
                    </a:p>
                  </a:txBody>
                  <a:tcPr/>
                </a:tc>
                <a:extLst>
                  <a:ext uri="{0D108BD9-81ED-4DB2-BD59-A6C34878D82A}">
                    <a16:rowId xmlns:a16="http://schemas.microsoft.com/office/drawing/2014/main" val="436016285"/>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strike="noStrike" dirty="0">
                          <a:effectLst/>
                        </a:rPr>
                        <a:t>Broad spectrum antibacterial agents predominantly used for hospital-onset infections</a:t>
                      </a:r>
                      <a:endParaRPr lang="en-US" sz="1800" b="1" strike="noStrike" dirty="0">
                        <a:solidFill>
                          <a:schemeClr val="accent2">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0"/>
                        </a:spcAft>
                      </a:pPr>
                      <a:r>
                        <a:rPr lang="en-US" sz="1800" dirty="0">
                          <a:effectLst/>
                        </a:rPr>
                        <a:t>Amikacin (IV only), Aztreonam (IV only)</a:t>
                      </a:r>
                    </a:p>
                    <a:p>
                      <a:pPr marL="0" marR="0">
                        <a:lnSpc>
                          <a:spcPct val="107000"/>
                        </a:lnSpc>
                        <a:spcBef>
                          <a:spcPts val="0"/>
                        </a:spcBef>
                        <a:spcAft>
                          <a:spcPts val="0"/>
                        </a:spcAft>
                      </a:pPr>
                      <a:r>
                        <a:rPr lang="en-US" sz="1800" dirty="0">
                          <a:effectLst/>
                        </a:rPr>
                        <a:t>Cefepime, Ceftazidime, </a:t>
                      </a:r>
                      <a:r>
                        <a:rPr lang="en-US" sz="1800" dirty="0" err="1">
                          <a:effectLst/>
                        </a:rPr>
                        <a:t>Doripenem</a:t>
                      </a:r>
                      <a:endParaRPr lang="en-US" sz="1800" dirty="0">
                        <a:effectLst/>
                      </a:endParaRPr>
                    </a:p>
                    <a:p>
                      <a:pPr marL="0" marR="0">
                        <a:lnSpc>
                          <a:spcPct val="107000"/>
                        </a:lnSpc>
                        <a:spcBef>
                          <a:spcPts val="0"/>
                        </a:spcBef>
                        <a:spcAft>
                          <a:spcPts val="0"/>
                        </a:spcAft>
                      </a:pPr>
                      <a:r>
                        <a:rPr lang="en-US" sz="1800" dirty="0">
                          <a:effectLst/>
                        </a:rPr>
                        <a:t>Gentamicin (IV only), Imipenem with Cilastatin, Meropenem, Piperacillin with Tazobactam, Tobramycin (IV only), Ertapenem, Ciprofloxacin, Gemifloxacin, Levofloxacin, Moxifloxacin</a:t>
                      </a:r>
                      <a:endParaRPr lang="en-US" dirty="0"/>
                    </a:p>
                  </a:txBody>
                  <a:tcPr/>
                </a:tc>
                <a:extLst>
                  <a:ext uri="{0D108BD9-81ED-4DB2-BD59-A6C34878D82A}">
                    <a16:rowId xmlns:a16="http://schemas.microsoft.com/office/drawing/2014/main" val="210254212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strike="noStrike" dirty="0">
                          <a:effectLst/>
                        </a:rPr>
                        <a:t>Narrow spectrum beta lactam agents</a:t>
                      </a:r>
                      <a:endParaRPr lang="en-US" sz="1800" b="1" strike="noStrike" dirty="0">
                        <a:solidFill>
                          <a:schemeClr val="accent2">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0"/>
                        </a:spcAft>
                      </a:pPr>
                      <a:r>
                        <a:rPr lang="en-US" sz="1800" dirty="0">
                          <a:effectLst/>
                        </a:rPr>
                        <a:t>Amoxicillin, Ampicillin, Cefadroxil, Cefazolin, Cefotetan, Cefoxitin, Cephalexin, Dicloxacillin, Nafcillin/ Oxacillin, Penicillin G and V</a:t>
                      </a:r>
                      <a:endParaRPr lang="en-US" dirty="0"/>
                    </a:p>
                  </a:txBody>
                  <a:tcPr/>
                </a:tc>
                <a:extLst>
                  <a:ext uri="{0D108BD9-81ED-4DB2-BD59-A6C34878D82A}">
                    <a16:rowId xmlns:a16="http://schemas.microsoft.com/office/drawing/2014/main" val="1503719142"/>
                  </a:ext>
                </a:extLst>
              </a:tr>
            </a:tbl>
          </a:graphicData>
        </a:graphic>
      </p:graphicFrame>
    </p:spTree>
    <p:extLst>
      <p:ext uri="{BB962C8B-B14F-4D97-AF65-F5344CB8AC3E}">
        <p14:creationId xmlns:p14="http://schemas.microsoft.com/office/powerpoint/2010/main" val="619656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9FFB1-BB58-46CD-934D-8DCE45E88CF5}"/>
              </a:ext>
            </a:extLst>
          </p:cNvPr>
          <p:cNvSpPr>
            <a:spLocks noGrp="1"/>
          </p:cNvSpPr>
          <p:nvPr>
            <p:ph type="title"/>
          </p:nvPr>
        </p:nvSpPr>
        <p:spPr>
          <a:xfrm>
            <a:off x="677334" y="54428"/>
            <a:ext cx="8596668" cy="707571"/>
          </a:xfrm>
        </p:spPr>
        <p:txBody>
          <a:bodyPr>
            <a:normAutofit/>
          </a:bodyPr>
          <a:lstStyle/>
          <a:p>
            <a:r>
              <a:rPr lang="en-US" dirty="0"/>
              <a:t>Groups with SAAR ≤ 1.0 for Adults</a:t>
            </a:r>
          </a:p>
        </p:txBody>
      </p:sp>
      <p:sp>
        <p:nvSpPr>
          <p:cNvPr id="4" name="Text Placeholder 3">
            <a:extLst>
              <a:ext uri="{FF2B5EF4-FFF2-40B4-BE49-F238E27FC236}">
                <a16:creationId xmlns:a16="http://schemas.microsoft.com/office/drawing/2014/main" id="{A13D446D-9CF1-4430-8861-74FECB5A1C3B}"/>
              </a:ext>
            </a:extLst>
          </p:cNvPr>
          <p:cNvSpPr>
            <a:spLocks noGrp="1"/>
          </p:cNvSpPr>
          <p:nvPr>
            <p:ph type="body" sz="quarter" idx="10"/>
          </p:nvPr>
        </p:nvSpPr>
        <p:spPr/>
        <p:txBody>
          <a:bodyPr/>
          <a:lstStyle/>
          <a:p>
            <a:endParaRPr lang="en-US"/>
          </a:p>
        </p:txBody>
      </p:sp>
      <p:graphicFrame>
        <p:nvGraphicFramePr>
          <p:cNvPr id="11" name="Content Placeholder 10">
            <a:extLst>
              <a:ext uri="{FF2B5EF4-FFF2-40B4-BE49-F238E27FC236}">
                <a16:creationId xmlns:a16="http://schemas.microsoft.com/office/drawing/2014/main" id="{E5F32FF8-57F2-417E-B98A-4E04571417DE}"/>
              </a:ext>
            </a:extLst>
          </p:cNvPr>
          <p:cNvGraphicFramePr>
            <a:graphicFrameLocks noGrp="1"/>
          </p:cNvGraphicFramePr>
          <p:nvPr>
            <p:ph idx="1"/>
            <p:extLst>
              <p:ext uri="{D42A27DB-BD31-4B8C-83A1-F6EECF244321}">
                <p14:modId xmlns:p14="http://schemas.microsoft.com/office/powerpoint/2010/main" val="2760835175"/>
              </p:ext>
            </p:extLst>
          </p:nvPr>
        </p:nvGraphicFramePr>
        <p:xfrm>
          <a:off x="677690" y="800236"/>
          <a:ext cx="8596312" cy="2397760"/>
        </p:xfrm>
        <a:graphic>
          <a:graphicData uri="http://schemas.openxmlformats.org/drawingml/2006/table">
            <a:tbl>
              <a:tblPr firstRow="1" bandRow="1">
                <a:tableStyleId>{5C22544A-7EE6-4342-B048-85BDC9FD1C3A}</a:tableStyleId>
              </a:tblPr>
              <a:tblGrid>
                <a:gridCol w="2149078">
                  <a:extLst>
                    <a:ext uri="{9D8B030D-6E8A-4147-A177-3AD203B41FA5}">
                      <a16:colId xmlns:a16="http://schemas.microsoft.com/office/drawing/2014/main" val="3677270874"/>
                    </a:ext>
                  </a:extLst>
                </a:gridCol>
                <a:gridCol w="2149078">
                  <a:extLst>
                    <a:ext uri="{9D8B030D-6E8A-4147-A177-3AD203B41FA5}">
                      <a16:colId xmlns:a16="http://schemas.microsoft.com/office/drawing/2014/main" val="4120371808"/>
                    </a:ext>
                  </a:extLst>
                </a:gridCol>
                <a:gridCol w="2149078">
                  <a:extLst>
                    <a:ext uri="{9D8B030D-6E8A-4147-A177-3AD203B41FA5}">
                      <a16:colId xmlns:a16="http://schemas.microsoft.com/office/drawing/2014/main" val="1226738103"/>
                    </a:ext>
                  </a:extLst>
                </a:gridCol>
                <a:gridCol w="2149078">
                  <a:extLst>
                    <a:ext uri="{9D8B030D-6E8A-4147-A177-3AD203B41FA5}">
                      <a16:colId xmlns:a16="http://schemas.microsoft.com/office/drawing/2014/main" val="143307618"/>
                    </a:ext>
                  </a:extLst>
                </a:gridCol>
              </a:tblGrid>
              <a:tr h="370840">
                <a:tc>
                  <a:txBody>
                    <a:bodyPr/>
                    <a:lstStyle/>
                    <a:p>
                      <a:r>
                        <a:rPr lang="en-US" dirty="0"/>
                        <a:t>Group Name</a:t>
                      </a:r>
                    </a:p>
                  </a:txBody>
                  <a:tcPr/>
                </a:tc>
                <a:tc>
                  <a:txBody>
                    <a:bodyPr/>
                    <a:lstStyle/>
                    <a:p>
                      <a:r>
                        <a:rPr lang="en-US" dirty="0"/>
                        <a:t>[Hospital Name] SAAR</a:t>
                      </a:r>
                    </a:p>
                  </a:txBody>
                  <a:tcPr/>
                </a:tc>
                <a:tc>
                  <a:txBody>
                    <a:bodyPr/>
                    <a:lstStyle/>
                    <a:p>
                      <a:r>
                        <a:rPr lang="en-US" dirty="0"/>
                        <a:t>[State Initials] SAAR</a:t>
                      </a:r>
                    </a:p>
                  </a:txBody>
                  <a:tcPr/>
                </a:tc>
                <a:tc>
                  <a:txBody>
                    <a:bodyPr/>
                    <a:lstStyle/>
                    <a:p>
                      <a:r>
                        <a:rPr lang="en-US" dirty="0"/>
                        <a:t>Rank of __ Hospitals in Network</a:t>
                      </a:r>
                    </a:p>
                  </a:txBody>
                  <a:tcPr/>
                </a:tc>
                <a:extLst>
                  <a:ext uri="{0D108BD9-81ED-4DB2-BD59-A6C34878D82A}">
                    <a16:rowId xmlns:a16="http://schemas.microsoft.com/office/drawing/2014/main" val="3950405732"/>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380457410"/>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743698051"/>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681550887"/>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917041896"/>
                  </a:ext>
                </a:extLst>
              </a:tr>
            </a:tbl>
          </a:graphicData>
        </a:graphic>
      </p:graphicFrame>
      <p:sp>
        <p:nvSpPr>
          <p:cNvPr id="12" name="Title 1">
            <a:extLst>
              <a:ext uri="{FF2B5EF4-FFF2-40B4-BE49-F238E27FC236}">
                <a16:creationId xmlns:a16="http://schemas.microsoft.com/office/drawing/2014/main" id="{70D48D8E-903F-4933-A0AA-EBDF7082BCC4}"/>
              </a:ext>
            </a:extLst>
          </p:cNvPr>
          <p:cNvSpPr txBox="1">
            <a:spLocks/>
          </p:cNvSpPr>
          <p:nvPr/>
        </p:nvSpPr>
        <p:spPr>
          <a:xfrm>
            <a:off x="677334" y="3236233"/>
            <a:ext cx="8596668" cy="707571"/>
          </a:xfrm>
          <a:prstGeom prst="rect">
            <a:avLst/>
          </a:prstGeom>
          <a:effectLst>
            <a:outerShdw blurRad="63500" sx="102000" sy="102000" algn="ctr" rotWithShape="0">
              <a:prstClr val="black">
                <a:alpha val="40000"/>
              </a:prstClr>
            </a:outerShdw>
          </a:effectLst>
        </p:spPr>
        <p:txBody>
          <a:bodyPr vert="horz" lIns="91440" tIns="45720" rIns="91440" bIns="45720" rtlCol="0" anchor="t">
            <a:normAutofit/>
          </a:bodyPr>
          <a:lstStyle>
            <a:lvl1pPr algn="l" defTabSz="457200" rtl="0" eaLnBrk="1" latinLnBrk="0" hangingPunct="1">
              <a:spcBef>
                <a:spcPct val="0"/>
              </a:spcBef>
              <a:buNone/>
              <a:defRPr sz="3600" kern="1200">
                <a:solidFill>
                  <a:srgbClr val="134A99"/>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Groups with SAAR ≤ 1.0 for Pediatrics</a:t>
            </a:r>
          </a:p>
        </p:txBody>
      </p:sp>
      <p:graphicFrame>
        <p:nvGraphicFramePr>
          <p:cNvPr id="13" name="Content Placeholder 10">
            <a:extLst>
              <a:ext uri="{FF2B5EF4-FFF2-40B4-BE49-F238E27FC236}">
                <a16:creationId xmlns:a16="http://schemas.microsoft.com/office/drawing/2014/main" id="{2D3307BB-F6C8-4193-B89C-EABB88DD7503}"/>
              </a:ext>
            </a:extLst>
          </p:cNvPr>
          <p:cNvGraphicFramePr>
            <a:graphicFrameLocks/>
          </p:cNvGraphicFramePr>
          <p:nvPr>
            <p:extLst>
              <p:ext uri="{D42A27DB-BD31-4B8C-83A1-F6EECF244321}">
                <p14:modId xmlns:p14="http://schemas.microsoft.com/office/powerpoint/2010/main" val="105274367"/>
              </p:ext>
            </p:extLst>
          </p:nvPr>
        </p:nvGraphicFramePr>
        <p:xfrm>
          <a:off x="677334" y="3793490"/>
          <a:ext cx="8596312" cy="2397760"/>
        </p:xfrm>
        <a:graphic>
          <a:graphicData uri="http://schemas.openxmlformats.org/drawingml/2006/table">
            <a:tbl>
              <a:tblPr firstRow="1" bandRow="1">
                <a:tableStyleId>{5C22544A-7EE6-4342-B048-85BDC9FD1C3A}</a:tableStyleId>
              </a:tblPr>
              <a:tblGrid>
                <a:gridCol w="2149078">
                  <a:extLst>
                    <a:ext uri="{9D8B030D-6E8A-4147-A177-3AD203B41FA5}">
                      <a16:colId xmlns:a16="http://schemas.microsoft.com/office/drawing/2014/main" val="3677270874"/>
                    </a:ext>
                  </a:extLst>
                </a:gridCol>
                <a:gridCol w="2149078">
                  <a:extLst>
                    <a:ext uri="{9D8B030D-6E8A-4147-A177-3AD203B41FA5}">
                      <a16:colId xmlns:a16="http://schemas.microsoft.com/office/drawing/2014/main" val="4120371808"/>
                    </a:ext>
                  </a:extLst>
                </a:gridCol>
                <a:gridCol w="2149078">
                  <a:extLst>
                    <a:ext uri="{9D8B030D-6E8A-4147-A177-3AD203B41FA5}">
                      <a16:colId xmlns:a16="http://schemas.microsoft.com/office/drawing/2014/main" val="1226738103"/>
                    </a:ext>
                  </a:extLst>
                </a:gridCol>
                <a:gridCol w="2149078">
                  <a:extLst>
                    <a:ext uri="{9D8B030D-6E8A-4147-A177-3AD203B41FA5}">
                      <a16:colId xmlns:a16="http://schemas.microsoft.com/office/drawing/2014/main" val="143307618"/>
                    </a:ext>
                  </a:extLst>
                </a:gridCol>
              </a:tblGrid>
              <a:tr h="370840">
                <a:tc>
                  <a:txBody>
                    <a:bodyPr/>
                    <a:lstStyle/>
                    <a:p>
                      <a:r>
                        <a:rPr lang="en-US" dirty="0"/>
                        <a:t>Group Name</a:t>
                      </a:r>
                    </a:p>
                  </a:txBody>
                  <a:tcPr/>
                </a:tc>
                <a:tc>
                  <a:txBody>
                    <a:bodyPr/>
                    <a:lstStyle/>
                    <a:p>
                      <a:r>
                        <a:rPr lang="en-US" dirty="0"/>
                        <a:t>[Hospital Name] SAAR</a:t>
                      </a:r>
                    </a:p>
                  </a:txBody>
                  <a:tcPr/>
                </a:tc>
                <a:tc>
                  <a:txBody>
                    <a:bodyPr/>
                    <a:lstStyle/>
                    <a:p>
                      <a:r>
                        <a:rPr lang="en-US" dirty="0"/>
                        <a:t>[State Initials] SAAR</a:t>
                      </a:r>
                    </a:p>
                  </a:txBody>
                  <a:tcPr/>
                </a:tc>
                <a:tc>
                  <a:txBody>
                    <a:bodyPr/>
                    <a:lstStyle/>
                    <a:p>
                      <a:r>
                        <a:rPr lang="en-US" dirty="0"/>
                        <a:t>Rank of __ Hospitals in Network</a:t>
                      </a:r>
                    </a:p>
                  </a:txBody>
                  <a:tcPr/>
                </a:tc>
                <a:extLst>
                  <a:ext uri="{0D108BD9-81ED-4DB2-BD59-A6C34878D82A}">
                    <a16:rowId xmlns:a16="http://schemas.microsoft.com/office/drawing/2014/main" val="3950405732"/>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380457410"/>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743698051"/>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681550887"/>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917041896"/>
                  </a:ext>
                </a:extLst>
              </a:tr>
            </a:tbl>
          </a:graphicData>
        </a:graphic>
      </p:graphicFrame>
    </p:spTree>
    <p:extLst>
      <p:ext uri="{BB962C8B-B14F-4D97-AF65-F5344CB8AC3E}">
        <p14:creationId xmlns:p14="http://schemas.microsoft.com/office/powerpoint/2010/main" val="2605239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9FFB1-BB58-46CD-934D-8DCE45E88CF5}"/>
              </a:ext>
            </a:extLst>
          </p:cNvPr>
          <p:cNvSpPr>
            <a:spLocks noGrp="1"/>
          </p:cNvSpPr>
          <p:nvPr>
            <p:ph type="title"/>
          </p:nvPr>
        </p:nvSpPr>
        <p:spPr>
          <a:xfrm>
            <a:off x="677334" y="97963"/>
            <a:ext cx="8596668" cy="707571"/>
          </a:xfrm>
        </p:spPr>
        <p:txBody>
          <a:bodyPr>
            <a:normAutofit/>
          </a:bodyPr>
          <a:lstStyle/>
          <a:p>
            <a:r>
              <a:rPr lang="en-US" dirty="0"/>
              <a:t>Groups with SAAR &gt; 1.0 for Adults</a:t>
            </a:r>
          </a:p>
        </p:txBody>
      </p:sp>
      <p:sp>
        <p:nvSpPr>
          <p:cNvPr id="4" name="Text Placeholder 3">
            <a:extLst>
              <a:ext uri="{FF2B5EF4-FFF2-40B4-BE49-F238E27FC236}">
                <a16:creationId xmlns:a16="http://schemas.microsoft.com/office/drawing/2014/main" id="{A13D446D-9CF1-4430-8861-74FECB5A1C3B}"/>
              </a:ext>
            </a:extLst>
          </p:cNvPr>
          <p:cNvSpPr>
            <a:spLocks noGrp="1"/>
          </p:cNvSpPr>
          <p:nvPr>
            <p:ph type="body" sz="quarter" idx="10"/>
          </p:nvPr>
        </p:nvSpPr>
        <p:spPr/>
        <p:txBody>
          <a:bodyPr/>
          <a:lstStyle/>
          <a:p>
            <a:endParaRPr lang="en-US"/>
          </a:p>
        </p:txBody>
      </p:sp>
      <p:graphicFrame>
        <p:nvGraphicFramePr>
          <p:cNvPr id="11" name="Content Placeholder 10">
            <a:extLst>
              <a:ext uri="{FF2B5EF4-FFF2-40B4-BE49-F238E27FC236}">
                <a16:creationId xmlns:a16="http://schemas.microsoft.com/office/drawing/2014/main" id="{E5F32FF8-57F2-417E-B98A-4E04571417DE}"/>
              </a:ext>
            </a:extLst>
          </p:cNvPr>
          <p:cNvGraphicFramePr>
            <a:graphicFrameLocks noGrp="1"/>
          </p:cNvGraphicFramePr>
          <p:nvPr>
            <p:ph idx="1"/>
            <p:extLst>
              <p:ext uri="{D42A27DB-BD31-4B8C-83A1-F6EECF244321}">
                <p14:modId xmlns:p14="http://schemas.microsoft.com/office/powerpoint/2010/main" val="288020567"/>
              </p:ext>
            </p:extLst>
          </p:nvPr>
        </p:nvGraphicFramePr>
        <p:xfrm>
          <a:off x="677690" y="843771"/>
          <a:ext cx="8596312" cy="2397760"/>
        </p:xfrm>
        <a:graphic>
          <a:graphicData uri="http://schemas.openxmlformats.org/drawingml/2006/table">
            <a:tbl>
              <a:tblPr firstRow="1" bandRow="1">
                <a:tableStyleId>{5C22544A-7EE6-4342-B048-85BDC9FD1C3A}</a:tableStyleId>
              </a:tblPr>
              <a:tblGrid>
                <a:gridCol w="2149078">
                  <a:extLst>
                    <a:ext uri="{9D8B030D-6E8A-4147-A177-3AD203B41FA5}">
                      <a16:colId xmlns:a16="http://schemas.microsoft.com/office/drawing/2014/main" val="3677270874"/>
                    </a:ext>
                  </a:extLst>
                </a:gridCol>
                <a:gridCol w="2149078">
                  <a:extLst>
                    <a:ext uri="{9D8B030D-6E8A-4147-A177-3AD203B41FA5}">
                      <a16:colId xmlns:a16="http://schemas.microsoft.com/office/drawing/2014/main" val="4120371808"/>
                    </a:ext>
                  </a:extLst>
                </a:gridCol>
                <a:gridCol w="2149078">
                  <a:extLst>
                    <a:ext uri="{9D8B030D-6E8A-4147-A177-3AD203B41FA5}">
                      <a16:colId xmlns:a16="http://schemas.microsoft.com/office/drawing/2014/main" val="1226738103"/>
                    </a:ext>
                  </a:extLst>
                </a:gridCol>
                <a:gridCol w="2149078">
                  <a:extLst>
                    <a:ext uri="{9D8B030D-6E8A-4147-A177-3AD203B41FA5}">
                      <a16:colId xmlns:a16="http://schemas.microsoft.com/office/drawing/2014/main" val="143307618"/>
                    </a:ext>
                  </a:extLst>
                </a:gridCol>
              </a:tblGrid>
              <a:tr h="370840">
                <a:tc>
                  <a:txBody>
                    <a:bodyPr/>
                    <a:lstStyle/>
                    <a:p>
                      <a:r>
                        <a:rPr lang="en-US" dirty="0"/>
                        <a:t>Group Name</a:t>
                      </a:r>
                    </a:p>
                  </a:txBody>
                  <a:tcPr/>
                </a:tc>
                <a:tc>
                  <a:txBody>
                    <a:bodyPr/>
                    <a:lstStyle/>
                    <a:p>
                      <a:r>
                        <a:rPr lang="en-US" dirty="0"/>
                        <a:t>[Hospital Name] SAAR</a:t>
                      </a:r>
                    </a:p>
                  </a:txBody>
                  <a:tcPr/>
                </a:tc>
                <a:tc>
                  <a:txBody>
                    <a:bodyPr/>
                    <a:lstStyle/>
                    <a:p>
                      <a:r>
                        <a:rPr lang="en-US" dirty="0"/>
                        <a:t>[State Initials] SAAR</a:t>
                      </a:r>
                    </a:p>
                  </a:txBody>
                  <a:tcPr/>
                </a:tc>
                <a:tc>
                  <a:txBody>
                    <a:bodyPr/>
                    <a:lstStyle/>
                    <a:p>
                      <a:r>
                        <a:rPr lang="en-US" dirty="0"/>
                        <a:t>Rank of __ Hospitals in Network</a:t>
                      </a:r>
                    </a:p>
                  </a:txBody>
                  <a:tcPr/>
                </a:tc>
                <a:extLst>
                  <a:ext uri="{0D108BD9-81ED-4DB2-BD59-A6C34878D82A}">
                    <a16:rowId xmlns:a16="http://schemas.microsoft.com/office/drawing/2014/main" val="3950405732"/>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380457410"/>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743698051"/>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681550887"/>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917041896"/>
                  </a:ext>
                </a:extLst>
              </a:tr>
            </a:tbl>
          </a:graphicData>
        </a:graphic>
      </p:graphicFrame>
      <p:sp>
        <p:nvSpPr>
          <p:cNvPr id="12" name="Title 1">
            <a:extLst>
              <a:ext uri="{FF2B5EF4-FFF2-40B4-BE49-F238E27FC236}">
                <a16:creationId xmlns:a16="http://schemas.microsoft.com/office/drawing/2014/main" id="{70D48D8E-903F-4933-A0AA-EBDF7082BCC4}"/>
              </a:ext>
            </a:extLst>
          </p:cNvPr>
          <p:cNvSpPr txBox="1">
            <a:spLocks/>
          </p:cNvSpPr>
          <p:nvPr/>
        </p:nvSpPr>
        <p:spPr>
          <a:xfrm>
            <a:off x="677334" y="3279768"/>
            <a:ext cx="8596668" cy="707571"/>
          </a:xfrm>
          <a:prstGeom prst="rect">
            <a:avLst/>
          </a:prstGeom>
          <a:effectLst>
            <a:outerShdw blurRad="63500" sx="102000" sy="102000" algn="ctr" rotWithShape="0">
              <a:prstClr val="black">
                <a:alpha val="40000"/>
              </a:prstClr>
            </a:outerShdw>
          </a:effectLst>
        </p:spPr>
        <p:txBody>
          <a:bodyPr vert="horz" lIns="91440" tIns="45720" rIns="91440" bIns="45720" rtlCol="0" anchor="t">
            <a:normAutofit/>
          </a:bodyPr>
          <a:lstStyle>
            <a:lvl1pPr algn="l" defTabSz="457200" rtl="0" eaLnBrk="1" latinLnBrk="0" hangingPunct="1">
              <a:spcBef>
                <a:spcPct val="0"/>
              </a:spcBef>
              <a:buNone/>
              <a:defRPr sz="3600" kern="1200">
                <a:solidFill>
                  <a:srgbClr val="134A99"/>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Groups with SAAR &gt; 1.0 for Pediatrics</a:t>
            </a:r>
          </a:p>
        </p:txBody>
      </p:sp>
      <p:graphicFrame>
        <p:nvGraphicFramePr>
          <p:cNvPr id="13" name="Content Placeholder 10">
            <a:extLst>
              <a:ext uri="{FF2B5EF4-FFF2-40B4-BE49-F238E27FC236}">
                <a16:creationId xmlns:a16="http://schemas.microsoft.com/office/drawing/2014/main" id="{2D3307BB-F6C8-4193-B89C-EABB88DD7503}"/>
              </a:ext>
            </a:extLst>
          </p:cNvPr>
          <p:cNvGraphicFramePr>
            <a:graphicFrameLocks/>
          </p:cNvGraphicFramePr>
          <p:nvPr>
            <p:extLst>
              <p:ext uri="{D42A27DB-BD31-4B8C-83A1-F6EECF244321}">
                <p14:modId xmlns:p14="http://schemas.microsoft.com/office/powerpoint/2010/main" val="4020063425"/>
              </p:ext>
            </p:extLst>
          </p:nvPr>
        </p:nvGraphicFramePr>
        <p:xfrm>
          <a:off x="677334" y="3837025"/>
          <a:ext cx="8596312" cy="2397760"/>
        </p:xfrm>
        <a:graphic>
          <a:graphicData uri="http://schemas.openxmlformats.org/drawingml/2006/table">
            <a:tbl>
              <a:tblPr firstRow="1" bandRow="1">
                <a:tableStyleId>{5C22544A-7EE6-4342-B048-85BDC9FD1C3A}</a:tableStyleId>
              </a:tblPr>
              <a:tblGrid>
                <a:gridCol w="2149078">
                  <a:extLst>
                    <a:ext uri="{9D8B030D-6E8A-4147-A177-3AD203B41FA5}">
                      <a16:colId xmlns:a16="http://schemas.microsoft.com/office/drawing/2014/main" val="3677270874"/>
                    </a:ext>
                  </a:extLst>
                </a:gridCol>
                <a:gridCol w="2149078">
                  <a:extLst>
                    <a:ext uri="{9D8B030D-6E8A-4147-A177-3AD203B41FA5}">
                      <a16:colId xmlns:a16="http://schemas.microsoft.com/office/drawing/2014/main" val="4120371808"/>
                    </a:ext>
                  </a:extLst>
                </a:gridCol>
                <a:gridCol w="2149078">
                  <a:extLst>
                    <a:ext uri="{9D8B030D-6E8A-4147-A177-3AD203B41FA5}">
                      <a16:colId xmlns:a16="http://schemas.microsoft.com/office/drawing/2014/main" val="1226738103"/>
                    </a:ext>
                  </a:extLst>
                </a:gridCol>
                <a:gridCol w="2149078">
                  <a:extLst>
                    <a:ext uri="{9D8B030D-6E8A-4147-A177-3AD203B41FA5}">
                      <a16:colId xmlns:a16="http://schemas.microsoft.com/office/drawing/2014/main" val="143307618"/>
                    </a:ext>
                  </a:extLst>
                </a:gridCol>
              </a:tblGrid>
              <a:tr h="370840">
                <a:tc>
                  <a:txBody>
                    <a:bodyPr/>
                    <a:lstStyle/>
                    <a:p>
                      <a:r>
                        <a:rPr lang="en-US" dirty="0"/>
                        <a:t>Group Name</a:t>
                      </a:r>
                    </a:p>
                  </a:txBody>
                  <a:tcPr/>
                </a:tc>
                <a:tc>
                  <a:txBody>
                    <a:bodyPr/>
                    <a:lstStyle/>
                    <a:p>
                      <a:r>
                        <a:rPr lang="en-US" dirty="0"/>
                        <a:t>[Hospital Name] SAAR</a:t>
                      </a:r>
                    </a:p>
                  </a:txBody>
                  <a:tcPr/>
                </a:tc>
                <a:tc>
                  <a:txBody>
                    <a:bodyPr/>
                    <a:lstStyle/>
                    <a:p>
                      <a:r>
                        <a:rPr lang="en-US" dirty="0"/>
                        <a:t>[State Initials] SAAR</a:t>
                      </a:r>
                    </a:p>
                  </a:txBody>
                  <a:tcPr/>
                </a:tc>
                <a:tc>
                  <a:txBody>
                    <a:bodyPr/>
                    <a:lstStyle/>
                    <a:p>
                      <a:r>
                        <a:rPr lang="en-US" dirty="0"/>
                        <a:t>Rank of __ Hospitals in Network</a:t>
                      </a:r>
                    </a:p>
                  </a:txBody>
                  <a:tcPr/>
                </a:tc>
                <a:extLst>
                  <a:ext uri="{0D108BD9-81ED-4DB2-BD59-A6C34878D82A}">
                    <a16:rowId xmlns:a16="http://schemas.microsoft.com/office/drawing/2014/main" val="3950405732"/>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380457410"/>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743698051"/>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681550887"/>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917041896"/>
                  </a:ext>
                </a:extLst>
              </a:tr>
            </a:tbl>
          </a:graphicData>
        </a:graphic>
      </p:graphicFrame>
    </p:spTree>
    <p:extLst>
      <p:ext uri="{BB962C8B-B14F-4D97-AF65-F5344CB8AC3E}">
        <p14:creationId xmlns:p14="http://schemas.microsoft.com/office/powerpoint/2010/main" val="374467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A047C0-8913-41BC-94F2-9B837144AEB2}"/>
              </a:ext>
            </a:extLst>
          </p:cNvPr>
          <p:cNvSpPr>
            <a:spLocks noGrp="1"/>
          </p:cNvSpPr>
          <p:nvPr>
            <p:ph type="title"/>
          </p:nvPr>
        </p:nvSpPr>
        <p:spPr/>
        <p:txBody>
          <a:bodyPr/>
          <a:lstStyle/>
          <a:p>
            <a:r>
              <a:rPr lang="en-US" dirty="0"/>
              <a:t>What is antimicrobial stewardship?</a:t>
            </a:r>
          </a:p>
        </p:txBody>
      </p:sp>
      <p:sp>
        <p:nvSpPr>
          <p:cNvPr id="7" name="Text Placeholder 6">
            <a:extLst>
              <a:ext uri="{FF2B5EF4-FFF2-40B4-BE49-F238E27FC236}">
                <a16:creationId xmlns:a16="http://schemas.microsoft.com/office/drawing/2014/main" id="{8C9D96D7-501F-4DB1-89AC-B944B423E424}"/>
              </a:ext>
            </a:extLst>
          </p:cNvPr>
          <p:cNvSpPr>
            <a:spLocks noGrp="1"/>
          </p:cNvSpPr>
          <p:nvPr>
            <p:ph type="body" sz="quarter" idx="10"/>
          </p:nvPr>
        </p:nvSpPr>
        <p:spPr>
          <a:xfrm>
            <a:off x="2570039" y="6298467"/>
            <a:ext cx="7165975" cy="393700"/>
          </a:xfrm>
        </p:spPr>
        <p:txBody>
          <a:bodyPr>
            <a:normAutofit fontScale="92500" lnSpcReduction="10000"/>
          </a:bodyPr>
          <a:lstStyle/>
          <a:p>
            <a:r>
              <a:rPr lang="en-US" dirty="0">
                <a:solidFill>
                  <a:schemeClr val="accent2"/>
                </a:solidFill>
              </a:rPr>
              <a:t>US Centers for Disease Control and Prevention. https://www.cdc.gov/antibiotic-use/core-elements/index.html#print</a:t>
            </a:r>
          </a:p>
        </p:txBody>
      </p:sp>
      <p:sp>
        <p:nvSpPr>
          <p:cNvPr id="10" name="Rectangle: Rounded Corners 9">
            <a:extLst>
              <a:ext uri="{FF2B5EF4-FFF2-40B4-BE49-F238E27FC236}">
                <a16:creationId xmlns:a16="http://schemas.microsoft.com/office/drawing/2014/main" id="{9AB8D871-4085-4C94-9A75-EC2DF64D8EDB}"/>
              </a:ext>
            </a:extLst>
          </p:cNvPr>
          <p:cNvSpPr/>
          <p:nvPr/>
        </p:nvSpPr>
        <p:spPr>
          <a:xfrm>
            <a:off x="2176530" y="1706451"/>
            <a:ext cx="4526924" cy="1722549"/>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042161B2-8E39-43C8-BBB8-2CB4E67738B7}"/>
              </a:ext>
            </a:extLst>
          </p:cNvPr>
          <p:cNvSpPr/>
          <p:nvPr/>
        </p:nvSpPr>
        <p:spPr>
          <a:xfrm>
            <a:off x="866377" y="2188761"/>
            <a:ext cx="8299658" cy="2480477"/>
          </a:xfrm>
          <a:prstGeom prst="roundRect">
            <a:avLst/>
          </a:prstGeom>
          <a:solidFill>
            <a:schemeClr val="accent2"/>
          </a:solid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US" sz="2800" dirty="0">
                <a:solidFill>
                  <a:schemeClr val="bg1"/>
                </a:solidFill>
              </a:rPr>
              <a:t>Antimicrobial stewardship is the effort to measure and improve how antibiotics are prescribed by clinicians and used by patients. </a:t>
            </a:r>
          </a:p>
        </p:txBody>
      </p:sp>
    </p:spTree>
    <p:extLst>
      <p:ext uri="{BB962C8B-B14F-4D97-AF65-F5344CB8AC3E}">
        <p14:creationId xmlns:p14="http://schemas.microsoft.com/office/powerpoint/2010/main" val="3090373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ABF3C-A9B7-E6A8-686D-65DB52CE4F05}"/>
              </a:ext>
            </a:extLst>
          </p:cNvPr>
          <p:cNvSpPr>
            <a:spLocks noGrp="1"/>
          </p:cNvSpPr>
          <p:nvPr>
            <p:ph type="title"/>
          </p:nvPr>
        </p:nvSpPr>
        <p:spPr/>
        <p:txBody>
          <a:bodyPr/>
          <a:lstStyle/>
          <a:p>
            <a:r>
              <a:rPr lang="en-US" dirty="0"/>
              <a:t>How do we monitor Antimicrobial Use?</a:t>
            </a:r>
          </a:p>
        </p:txBody>
      </p:sp>
      <p:sp>
        <p:nvSpPr>
          <p:cNvPr id="3" name="Content Placeholder 2">
            <a:extLst>
              <a:ext uri="{FF2B5EF4-FFF2-40B4-BE49-F238E27FC236}">
                <a16:creationId xmlns:a16="http://schemas.microsoft.com/office/drawing/2014/main" id="{37F0F3A3-1385-D980-E2D7-578BF65918BC}"/>
              </a:ext>
            </a:extLst>
          </p:cNvPr>
          <p:cNvSpPr>
            <a:spLocks noGrp="1"/>
          </p:cNvSpPr>
          <p:nvPr>
            <p:ph idx="1"/>
          </p:nvPr>
        </p:nvSpPr>
        <p:spPr>
          <a:xfrm>
            <a:off x="677334" y="1415143"/>
            <a:ext cx="8596668" cy="4626219"/>
          </a:xfrm>
        </p:spPr>
        <p:txBody>
          <a:bodyPr/>
          <a:lstStyle/>
          <a:p>
            <a:r>
              <a:rPr lang="en-US" dirty="0"/>
              <a:t>Hospitals submit antimicrobial use data to National Healthcare Safety Network (NHSN) Antimicrobial Use (AU) Option for adult and pediatric patients.</a:t>
            </a:r>
          </a:p>
          <a:p>
            <a:r>
              <a:rPr lang="en-US" dirty="0"/>
              <a:t>Standardized Antimicrobial Administration Ratio (or SAAR) is a metric comparing observed antimicrobial use to expected antimicrobial use. </a:t>
            </a:r>
          </a:p>
          <a:p>
            <a:pPr lvl="1"/>
            <a:r>
              <a:rPr lang="en-US" dirty="0"/>
              <a:t>SAAR &lt;1.0 indicates antimicrobial use was less than expected</a:t>
            </a:r>
          </a:p>
          <a:p>
            <a:pPr lvl="1"/>
            <a:r>
              <a:rPr lang="en-US" dirty="0"/>
              <a:t>SAAR =1.0 indicates that antimicrobial use was equivalent to predicted use </a:t>
            </a:r>
          </a:p>
          <a:p>
            <a:pPr lvl="1"/>
            <a:r>
              <a:rPr lang="en-US" dirty="0"/>
              <a:t>SAAR &gt;1.0 indicated antimicrobial use was greater than predicted.  </a:t>
            </a:r>
          </a:p>
          <a:p>
            <a:r>
              <a:rPr lang="en-US" dirty="0"/>
              <a:t>SAAR metrics are available for adult and pediatric patients over a range of categories that can be used to compare antimicrobial use among hospitals and hospital units. </a:t>
            </a:r>
          </a:p>
          <a:p>
            <a:pPr marL="0" indent="0">
              <a:buNone/>
            </a:pPr>
            <a:endParaRPr lang="en-US" dirty="0"/>
          </a:p>
        </p:txBody>
      </p:sp>
      <p:sp>
        <p:nvSpPr>
          <p:cNvPr id="4" name="Text Placeholder 3">
            <a:extLst>
              <a:ext uri="{FF2B5EF4-FFF2-40B4-BE49-F238E27FC236}">
                <a16:creationId xmlns:a16="http://schemas.microsoft.com/office/drawing/2014/main" id="{7D5D56F0-5B7E-6D43-7D5B-0198AF43F612}"/>
              </a:ext>
            </a:extLst>
          </p:cNvPr>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1492211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88AA-4AF5-4E7A-9F5D-EE2EAEF8678D}"/>
              </a:ext>
            </a:extLst>
          </p:cNvPr>
          <p:cNvSpPr>
            <a:spLocks noGrp="1"/>
          </p:cNvSpPr>
          <p:nvPr>
            <p:ph type="title"/>
          </p:nvPr>
        </p:nvSpPr>
        <p:spPr/>
        <p:txBody>
          <a:bodyPr/>
          <a:lstStyle/>
          <a:p>
            <a:r>
              <a:rPr lang="en-US" dirty="0"/>
              <a:t>SAAR Risk Adjustments</a:t>
            </a:r>
          </a:p>
        </p:txBody>
      </p:sp>
      <p:sp>
        <p:nvSpPr>
          <p:cNvPr id="9" name="Content Placeholder 8">
            <a:extLst>
              <a:ext uri="{FF2B5EF4-FFF2-40B4-BE49-F238E27FC236}">
                <a16:creationId xmlns:a16="http://schemas.microsoft.com/office/drawing/2014/main" id="{9293CA3C-98FB-44D1-B72E-60264C9C31E3}"/>
              </a:ext>
            </a:extLst>
          </p:cNvPr>
          <p:cNvSpPr>
            <a:spLocks noGrp="1"/>
          </p:cNvSpPr>
          <p:nvPr>
            <p:ph idx="1"/>
          </p:nvPr>
        </p:nvSpPr>
        <p:spPr/>
        <p:txBody>
          <a:bodyPr/>
          <a:lstStyle/>
          <a:p>
            <a:endParaRPr lang="en-US"/>
          </a:p>
        </p:txBody>
      </p:sp>
      <p:sp>
        <p:nvSpPr>
          <p:cNvPr id="10" name="Text Placeholder 9">
            <a:extLst>
              <a:ext uri="{FF2B5EF4-FFF2-40B4-BE49-F238E27FC236}">
                <a16:creationId xmlns:a16="http://schemas.microsoft.com/office/drawing/2014/main" id="{FE6372C8-DD05-4B2E-86B7-4458BCAAA570}"/>
              </a:ext>
            </a:extLst>
          </p:cNvPr>
          <p:cNvSpPr>
            <a:spLocks noGrp="1"/>
          </p:cNvSpPr>
          <p:nvPr>
            <p:ph type="body" sz="quarter" idx="10"/>
          </p:nvPr>
        </p:nvSpPr>
        <p:spPr>
          <a:xfrm>
            <a:off x="769709" y="6271550"/>
            <a:ext cx="8504293" cy="510249"/>
          </a:xfrm>
        </p:spPr>
        <p:txBody>
          <a:bodyPr>
            <a:normAutofit/>
          </a:bodyPr>
          <a:lstStyle/>
          <a:p>
            <a:r>
              <a:rPr lang="en-US" i="0" dirty="0">
                <a:solidFill>
                  <a:schemeClr val="tx1"/>
                </a:solidFill>
              </a:rPr>
              <a:t>BSHO: Broad Spectrum Hospital Onset; BSCA: Broad Spectrum Community Acquired; </a:t>
            </a:r>
            <a:r>
              <a:rPr lang="en-US" i="0" dirty="0" err="1">
                <a:solidFill>
                  <a:schemeClr val="tx1"/>
                </a:solidFill>
              </a:rPr>
              <a:t>GramPos</a:t>
            </a:r>
            <a:r>
              <a:rPr lang="en-US" i="0" dirty="0">
                <a:solidFill>
                  <a:schemeClr val="tx1"/>
                </a:solidFill>
              </a:rPr>
              <a:t>: Agents to treat Gram-positive infections; NSBL: Narrow spectrum beta-lactam agents; CDI: Antibacterial agents posing the highest risk of CDI </a:t>
            </a:r>
          </a:p>
        </p:txBody>
      </p:sp>
      <p:pic>
        <p:nvPicPr>
          <p:cNvPr id="5" name="Picture 4">
            <a:extLst>
              <a:ext uri="{FF2B5EF4-FFF2-40B4-BE49-F238E27FC236}">
                <a16:creationId xmlns:a16="http://schemas.microsoft.com/office/drawing/2014/main" id="{BF9508F6-2A30-4DD0-AD16-58B054DF1B29}"/>
              </a:ext>
            </a:extLst>
          </p:cNvPr>
          <p:cNvPicPr>
            <a:picLocks noChangeAspect="1"/>
          </p:cNvPicPr>
          <p:nvPr/>
        </p:nvPicPr>
        <p:blipFill>
          <a:blip r:embed="rId3"/>
          <a:stretch>
            <a:fillRect/>
          </a:stretch>
        </p:blipFill>
        <p:spPr>
          <a:xfrm>
            <a:off x="632156" y="1292660"/>
            <a:ext cx="8687024" cy="4955740"/>
          </a:xfrm>
          <a:prstGeom prst="rect">
            <a:avLst/>
          </a:prstGeom>
        </p:spPr>
      </p:pic>
    </p:spTree>
    <p:extLst>
      <p:ext uri="{BB962C8B-B14F-4D97-AF65-F5344CB8AC3E}">
        <p14:creationId xmlns:p14="http://schemas.microsoft.com/office/powerpoint/2010/main" val="1133136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6A212-D018-4F5A-BCE4-ACB3E00E986D}"/>
              </a:ext>
            </a:extLst>
          </p:cNvPr>
          <p:cNvSpPr>
            <a:spLocks noGrp="1"/>
          </p:cNvSpPr>
          <p:nvPr>
            <p:ph type="title"/>
          </p:nvPr>
        </p:nvSpPr>
        <p:spPr/>
        <p:txBody>
          <a:bodyPr>
            <a:normAutofit/>
          </a:bodyPr>
          <a:lstStyle/>
          <a:p>
            <a:r>
              <a:rPr lang="en-US" dirty="0">
                <a:solidFill>
                  <a:schemeClr val="accent2">
                    <a:lumMod val="75000"/>
                  </a:schemeClr>
                </a:solidFill>
              </a:rPr>
              <a:t>How does our hospital compare to other hospitals within our healthcare system?</a:t>
            </a:r>
          </a:p>
        </p:txBody>
      </p:sp>
      <p:sp>
        <p:nvSpPr>
          <p:cNvPr id="5" name="Content Placeholder 4">
            <a:extLst>
              <a:ext uri="{FF2B5EF4-FFF2-40B4-BE49-F238E27FC236}">
                <a16:creationId xmlns:a16="http://schemas.microsoft.com/office/drawing/2014/main" id="{A316DB99-37CE-48F9-989D-EAA1CAA7DC4F}"/>
              </a:ext>
            </a:extLst>
          </p:cNvPr>
          <p:cNvSpPr>
            <a:spLocks noGrp="1"/>
          </p:cNvSpPr>
          <p:nvPr>
            <p:ph idx="1"/>
          </p:nvPr>
        </p:nvSpPr>
        <p:spPr/>
        <p:txBody>
          <a:bodyPr/>
          <a:lstStyle/>
          <a:p>
            <a:endParaRPr lang="en-US"/>
          </a:p>
        </p:txBody>
      </p:sp>
      <p:graphicFrame>
        <p:nvGraphicFramePr>
          <p:cNvPr id="10" name="Chart 9">
            <a:extLst>
              <a:ext uri="{FF2B5EF4-FFF2-40B4-BE49-F238E27FC236}">
                <a16:creationId xmlns:a16="http://schemas.microsoft.com/office/drawing/2014/main" id="{43B95007-F611-4D44-A602-C8F2C585B6D8}"/>
              </a:ext>
            </a:extLst>
          </p:cNvPr>
          <p:cNvGraphicFramePr>
            <a:graphicFrameLocks/>
          </p:cNvGraphicFramePr>
          <p:nvPr>
            <p:extLst>
              <p:ext uri="{D42A27DB-BD31-4B8C-83A1-F6EECF244321}">
                <p14:modId xmlns:p14="http://schemas.microsoft.com/office/powerpoint/2010/main" val="3850069276"/>
              </p:ext>
            </p:extLst>
          </p:nvPr>
        </p:nvGraphicFramePr>
        <p:xfrm>
          <a:off x="424543" y="1870808"/>
          <a:ext cx="9168221" cy="4941351"/>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D6DC77ED-A113-408A-BE4A-C8027AF1F831}"/>
              </a:ext>
            </a:extLst>
          </p:cNvPr>
          <p:cNvSpPr txBox="1"/>
          <p:nvPr/>
        </p:nvSpPr>
        <p:spPr>
          <a:xfrm>
            <a:off x="9720943" y="3254829"/>
            <a:ext cx="2155371" cy="400110"/>
          </a:xfrm>
          <a:prstGeom prst="rect">
            <a:avLst/>
          </a:prstGeom>
          <a:noFill/>
        </p:spPr>
        <p:txBody>
          <a:bodyPr wrap="square" rtlCol="0">
            <a:spAutoFit/>
          </a:bodyPr>
          <a:lstStyle/>
          <a:p>
            <a:r>
              <a:rPr lang="en-US" sz="1000" dirty="0"/>
              <a:t>50</a:t>
            </a:r>
            <a:r>
              <a:rPr lang="en-US" sz="1000" baseline="30000" dirty="0"/>
              <a:t>th</a:t>
            </a:r>
            <a:r>
              <a:rPr lang="en-US" sz="1000" dirty="0"/>
              <a:t> Percentile SAAR for [insert state name]</a:t>
            </a:r>
          </a:p>
        </p:txBody>
      </p:sp>
    </p:spTree>
    <p:extLst>
      <p:ext uri="{BB962C8B-B14F-4D97-AF65-F5344CB8AC3E}">
        <p14:creationId xmlns:p14="http://schemas.microsoft.com/office/powerpoint/2010/main" val="1061839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8BBFD47-0BDD-42AA-AA31-F41FF8DE1E25}"/>
              </a:ext>
            </a:extLst>
          </p:cNvPr>
          <p:cNvSpPr>
            <a:spLocks noGrp="1"/>
          </p:cNvSpPr>
          <p:nvPr>
            <p:ph type="title"/>
          </p:nvPr>
        </p:nvSpPr>
        <p:spPr/>
        <p:txBody>
          <a:bodyPr/>
          <a:lstStyle/>
          <a:p>
            <a:r>
              <a:rPr lang="en-US" dirty="0"/>
              <a:t>Moving Forward: Antimicrobial Stewardship Program Goals</a:t>
            </a:r>
          </a:p>
        </p:txBody>
      </p:sp>
      <p:sp>
        <p:nvSpPr>
          <p:cNvPr id="6" name="Content Placeholder 5">
            <a:extLst>
              <a:ext uri="{FF2B5EF4-FFF2-40B4-BE49-F238E27FC236}">
                <a16:creationId xmlns:a16="http://schemas.microsoft.com/office/drawing/2014/main" id="{EC2F0493-44B8-42A6-B6D4-3AB18687EAD4}"/>
              </a:ext>
            </a:extLst>
          </p:cNvPr>
          <p:cNvSpPr>
            <a:spLocks noGrp="1"/>
          </p:cNvSpPr>
          <p:nvPr>
            <p:ph idx="1"/>
          </p:nvPr>
        </p:nvSpPr>
        <p:spPr/>
        <p:txBody>
          <a:bodyPr/>
          <a:lstStyle/>
          <a:p>
            <a:r>
              <a:rPr lang="en-US" dirty="0"/>
              <a:t>Our antimicrobial stewardship program has developed the following goals to [reduce, optimize and maintain] antimicrobial use in the coming months:</a:t>
            </a:r>
          </a:p>
          <a:p>
            <a:pPr lvl="1"/>
            <a:r>
              <a:rPr lang="en-US" dirty="0"/>
              <a:t>1. [List goal]</a:t>
            </a:r>
          </a:p>
          <a:p>
            <a:pPr lvl="1"/>
            <a:r>
              <a:rPr lang="en-US" dirty="0"/>
              <a:t>2. [List goal]</a:t>
            </a:r>
          </a:p>
          <a:p>
            <a:pPr lvl="1"/>
            <a:r>
              <a:rPr lang="en-US" dirty="0"/>
              <a:t>3. [List goal]</a:t>
            </a:r>
          </a:p>
          <a:p>
            <a:r>
              <a:rPr lang="en-US" dirty="0"/>
              <a:t>We will continue to use the SAAR to measure the progress on these goals and share updates with the administrative team on how our hospital’s use compares to other hospitals within our network and the state.  </a:t>
            </a:r>
          </a:p>
        </p:txBody>
      </p:sp>
      <p:sp>
        <p:nvSpPr>
          <p:cNvPr id="7" name="Text Placeholder 6">
            <a:extLst>
              <a:ext uri="{FF2B5EF4-FFF2-40B4-BE49-F238E27FC236}">
                <a16:creationId xmlns:a16="http://schemas.microsoft.com/office/drawing/2014/main" id="{2D3C9B58-7EC0-4A4E-8B28-E6DCBC5790AD}"/>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88290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551060D-9E98-4F90-B5D1-4C7C8E1A1C19}"/>
              </a:ext>
            </a:extLst>
          </p:cNvPr>
          <p:cNvSpPr>
            <a:spLocks noGrp="1"/>
          </p:cNvSpPr>
          <p:nvPr>
            <p:ph type="ctrTitle"/>
          </p:nvPr>
        </p:nvSpPr>
        <p:spPr/>
        <p:txBody>
          <a:bodyPr/>
          <a:lstStyle/>
          <a:p>
            <a:r>
              <a:rPr lang="en-US" dirty="0"/>
              <a:t>EXTRA SLIDES</a:t>
            </a:r>
          </a:p>
        </p:txBody>
      </p:sp>
      <p:sp>
        <p:nvSpPr>
          <p:cNvPr id="6" name="Subtitle 5">
            <a:extLst>
              <a:ext uri="{FF2B5EF4-FFF2-40B4-BE49-F238E27FC236}">
                <a16:creationId xmlns:a16="http://schemas.microsoft.com/office/drawing/2014/main" id="{15A84F53-09C5-4363-B81F-26596265AB3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42164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11C20D1-257D-4992-9C83-EEBFF82C33C9}"/>
              </a:ext>
            </a:extLst>
          </p:cNvPr>
          <p:cNvSpPr>
            <a:spLocks noGrp="1"/>
          </p:cNvSpPr>
          <p:nvPr>
            <p:ph type="body" sz="quarter" idx="10"/>
          </p:nvPr>
        </p:nvSpPr>
        <p:spPr>
          <a:xfrm>
            <a:off x="9608911" y="6281058"/>
            <a:ext cx="2343604" cy="372992"/>
          </a:xfrm>
        </p:spPr>
        <p:txBody>
          <a:bodyPr>
            <a:normAutofit fontScale="55000" lnSpcReduction="20000"/>
          </a:bodyPr>
          <a:lstStyle/>
          <a:p>
            <a:pPr lvl="0" defTabSz="914400">
              <a:spcBef>
                <a:spcPts val="0"/>
              </a:spcBef>
              <a:buClrTx/>
              <a:buSzTx/>
              <a:defRPr/>
            </a:pPr>
            <a:r>
              <a:rPr lang="en-US" i="0" dirty="0">
                <a:solidFill>
                  <a:srgbClr val="000000"/>
                </a:solidFill>
                <a:latin typeface="Arial" panose="020B0604020202020204"/>
              </a:rPr>
              <a:t>NSHN AUR Module, January 2019</a:t>
            </a:r>
          </a:p>
          <a:p>
            <a:pPr lvl="0" defTabSz="914400">
              <a:spcBef>
                <a:spcPts val="0"/>
              </a:spcBef>
              <a:buClrTx/>
              <a:buSzTx/>
              <a:defRPr/>
            </a:pPr>
            <a:r>
              <a:rPr lang="en-US" i="0" dirty="0">
                <a:solidFill>
                  <a:srgbClr val="000000"/>
                </a:solidFill>
                <a:latin typeface="Arial" panose="020B0604020202020204"/>
              </a:rPr>
              <a:t>https://www.cdc.gov/nhsn/pdfs/pscmanual/11pscaurcurrent.pdf</a:t>
            </a:r>
          </a:p>
          <a:p>
            <a:endParaRPr lang="en-US" dirty="0"/>
          </a:p>
        </p:txBody>
      </p:sp>
      <p:sp>
        <p:nvSpPr>
          <p:cNvPr id="2" name="Title 1">
            <a:extLst>
              <a:ext uri="{FF2B5EF4-FFF2-40B4-BE49-F238E27FC236}">
                <a16:creationId xmlns:a16="http://schemas.microsoft.com/office/drawing/2014/main" id="{FE70313D-F698-4C05-BDC8-43F17129C8EB}"/>
              </a:ext>
            </a:extLst>
          </p:cNvPr>
          <p:cNvSpPr>
            <a:spLocks noGrp="1"/>
          </p:cNvSpPr>
          <p:nvPr>
            <p:ph type="title"/>
          </p:nvPr>
        </p:nvSpPr>
        <p:spPr>
          <a:xfrm>
            <a:off x="677507" y="61913"/>
            <a:ext cx="8596668" cy="1320800"/>
          </a:xfrm>
        </p:spPr>
        <p:txBody>
          <a:bodyPr/>
          <a:lstStyle/>
          <a:p>
            <a:r>
              <a:rPr lang="en-US" dirty="0"/>
              <a:t>SAAR Adult Groups</a:t>
            </a:r>
          </a:p>
        </p:txBody>
      </p:sp>
      <p:graphicFrame>
        <p:nvGraphicFramePr>
          <p:cNvPr id="7" name="Content Placeholder 6">
            <a:extLst>
              <a:ext uri="{FF2B5EF4-FFF2-40B4-BE49-F238E27FC236}">
                <a16:creationId xmlns:a16="http://schemas.microsoft.com/office/drawing/2014/main" id="{0CB7C7E1-94BD-4321-A81B-8D6E68B46DBE}"/>
              </a:ext>
            </a:extLst>
          </p:cNvPr>
          <p:cNvGraphicFramePr>
            <a:graphicFrameLocks noGrp="1"/>
          </p:cNvGraphicFramePr>
          <p:nvPr>
            <p:ph idx="1"/>
            <p:extLst>
              <p:ext uri="{D42A27DB-BD31-4B8C-83A1-F6EECF244321}">
                <p14:modId xmlns:p14="http://schemas.microsoft.com/office/powerpoint/2010/main" val="3251298770"/>
              </p:ext>
            </p:extLst>
          </p:nvPr>
        </p:nvGraphicFramePr>
        <p:xfrm>
          <a:off x="468086" y="711655"/>
          <a:ext cx="9046028" cy="5942394"/>
        </p:xfrm>
        <a:graphic>
          <a:graphicData uri="http://schemas.openxmlformats.org/drawingml/2006/table">
            <a:tbl>
              <a:tblPr firstRow="1" bandRow="1">
                <a:tableStyleId>{5C22544A-7EE6-4342-B048-85BDC9FD1C3A}</a:tableStyleId>
              </a:tblPr>
              <a:tblGrid>
                <a:gridCol w="3472543">
                  <a:extLst>
                    <a:ext uri="{9D8B030D-6E8A-4147-A177-3AD203B41FA5}">
                      <a16:colId xmlns:a16="http://schemas.microsoft.com/office/drawing/2014/main" val="1924863946"/>
                    </a:ext>
                  </a:extLst>
                </a:gridCol>
                <a:gridCol w="5573485">
                  <a:extLst>
                    <a:ext uri="{9D8B030D-6E8A-4147-A177-3AD203B41FA5}">
                      <a16:colId xmlns:a16="http://schemas.microsoft.com/office/drawing/2014/main" val="799565049"/>
                    </a:ext>
                  </a:extLst>
                </a:gridCol>
              </a:tblGrid>
              <a:tr h="370840">
                <a:tc>
                  <a:txBody>
                    <a:bodyPr/>
                    <a:lstStyle/>
                    <a:p>
                      <a:r>
                        <a:rPr lang="en-US" dirty="0"/>
                        <a:t>Adult Groups</a:t>
                      </a:r>
                    </a:p>
                  </a:txBody>
                  <a:tcPr/>
                </a:tc>
                <a:tc>
                  <a:txBody>
                    <a:bodyPr/>
                    <a:lstStyle/>
                    <a:p>
                      <a:r>
                        <a:rPr lang="en-US" dirty="0"/>
                        <a:t>Agents</a:t>
                      </a:r>
                    </a:p>
                  </a:txBody>
                  <a:tcPr/>
                </a:tc>
                <a:extLst>
                  <a:ext uri="{0D108BD9-81ED-4DB2-BD59-A6C34878D82A}">
                    <a16:rowId xmlns:a16="http://schemas.microsoft.com/office/drawing/2014/main" val="3361140134"/>
                  </a:ext>
                </a:extLst>
              </a:tr>
              <a:tr h="370840">
                <a:tc>
                  <a:txBody>
                    <a:bodyPr/>
                    <a:lstStyle/>
                    <a:p>
                      <a:pPr marL="0" marR="0">
                        <a:lnSpc>
                          <a:spcPct val="107000"/>
                        </a:lnSpc>
                        <a:spcBef>
                          <a:spcPts val="0"/>
                        </a:spcBef>
                        <a:spcAft>
                          <a:spcPts val="0"/>
                        </a:spcAft>
                      </a:pPr>
                      <a:r>
                        <a:rPr lang="en-US" sz="1800" b="0" strike="noStrike" dirty="0">
                          <a:effectLst/>
                        </a:rPr>
                        <a:t>Antibacterial agents predominantly used for resistant Gram-positive infections (e.g. MRSA)</a:t>
                      </a:r>
                      <a:endParaRPr lang="en-US" sz="18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0"/>
                        </a:spcAft>
                      </a:pPr>
                      <a:r>
                        <a:rPr lang="en-US" sz="1800" dirty="0">
                          <a:effectLst/>
                        </a:rPr>
                        <a:t>Ceftaroline, Dalbavancin, Daptomycin</a:t>
                      </a:r>
                    </a:p>
                    <a:p>
                      <a:pPr marL="0" marR="0">
                        <a:lnSpc>
                          <a:spcPct val="107000"/>
                        </a:lnSpc>
                        <a:spcBef>
                          <a:spcPts val="0"/>
                        </a:spcBef>
                        <a:spcAft>
                          <a:spcPts val="0"/>
                        </a:spcAft>
                      </a:pPr>
                      <a:r>
                        <a:rPr lang="en-US" sz="1800" dirty="0">
                          <a:effectLst/>
                        </a:rPr>
                        <a:t>Linezolid, </a:t>
                      </a:r>
                      <a:r>
                        <a:rPr lang="en-US" sz="1800" dirty="0" err="1">
                          <a:effectLst/>
                        </a:rPr>
                        <a:t>Oritavancin</a:t>
                      </a:r>
                      <a:r>
                        <a:rPr lang="en-US" sz="1800" dirty="0">
                          <a:effectLst/>
                        </a:rPr>
                        <a:t>, Quinupristin with Dalfopristin, Tedizolid, Telavancin,</a:t>
                      </a:r>
                    </a:p>
                    <a:p>
                      <a:pPr marL="0" marR="0">
                        <a:lnSpc>
                          <a:spcPct val="107000"/>
                        </a:lnSpc>
                        <a:spcBef>
                          <a:spcPts val="0"/>
                        </a:spcBef>
                        <a:spcAft>
                          <a:spcPts val="0"/>
                        </a:spcAft>
                      </a:pPr>
                      <a:r>
                        <a:rPr lang="en-US" sz="1800" dirty="0">
                          <a:effectLst/>
                        </a:rPr>
                        <a:t>Vancomycin (IV only)</a:t>
                      </a:r>
                      <a:endParaRPr lang="en-US" dirty="0"/>
                    </a:p>
                  </a:txBody>
                  <a:tcPr/>
                </a:tc>
                <a:extLst>
                  <a:ext uri="{0D108BD9-81ED-4DB2-BD59-A6C34878D82A}">
                    <a16:rowId xmlns:a16="http://schemas.microsoft.com/office/drawing/2014/main" val="3645773505"/>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strike="noStrike" dirty="0">
                          <a:effectLst/>
                        </a:rPr>
                        <a:t>Broad spectrum antibacterial agents predominantly used for community-acquired infections</a:t>
                      </a:r>
                      <a:endParaRPr lang="en-US" sz="18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0"/>
                        </a:spcAft>
                      </a:pPr>
                      <a:r>
                        <a:rPr lang="en-US" sz="1800" dirty="0">
                          <a:effectLst/>
                        </a:rPr>
                        <a:t>Cefaclor, Cefdinir, Cefixime, Cefotaxime, Cefpodoxime, </a:t>
                      </a:r>
                      <a:r>
                        <a:rPr lang="en-US" sz="1800" dirty="0" err="1">
                          <a:effectLst/>
                        </a:rPr>
                        <a:t>Cefprozil</a:t>
                      </a:r>
                      <a:r>
                        <a:rPr lang="en-US" sz="1800" dirty="0">
                          <a:effectLst/>
                        </a:rPr>
                        <a:t>, Ceftriaxone, Cefuroxime, Ciprofloxacin</a:t>
                      </a:r>
                    </a:p>
                    <a:p>
                      <a:pPr marL="0" marR="0">
                        <a:lnSpc>
                          <a:spcPct val="107000"/>
                        </a:lnSpc>
                        <a:spcBef>
                          <a:spcPts val="0"/>
                        </a:spcBef>
                        <a:spcAft>
                          <a:spcPts val="0"/>
                        </a:spcAft>
                      </a:pPr>
                      <a:r>
                        <a:rPr lang="en-US" sz="1800" dirty="0">
                          <a:effectLst/>
                        </a:rPr>
                        <a:t>Ertapenem, Gemifloxacin, Levofloxacin, Moxifloxacin</a:t>
                      </a:r>
                      <a:endParaRPr lang="en-US" dirty="0"/>
                    </a:p>
                  </a:txBody>
                  <a:tcPr/>
                </a:tc>
                <a:extLst>
                  <a:ext uri="{0D108BD9-81ED-4DB2-BD59-A6C34878D82A}">
                    <a16:rowId xmlns:a16="http://schemas.microsoft.com/office/drawing/2014/main" val="310258033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strike="noStrike" dirty="0">
                          <a:effectLst/>
                        </a:rPr>
                        <a:t>Broad spectrum antibacterial agents predominantly used for hospital-onset infections</a:t>
                      </a:r>
                      <a:endParaRPr lang="en-US" sz="18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b="0" dirty="0"/>
                    </a:p>
                  </a:txBody>
                  <a:tcPr/>
                </a:tc>
                <a:tc>
                  <a:txBody>
                    <a:bodyPr/>
                    <a:lstStyle/>
                    <a:p>
                      <a:pPr marL="0" marR="0">
                        <a:lnSpc>
                          <a:spcPct val="107000"/>
                        </a:lnSpc>
                        <a:spcBef>
                          <a:spcPts val="0"/>
                        </a:spcBef>
                        <a:spcAft>
                          <a:spcPts val="0"/>
                        </a:spcAft>
                      </a:pPr>
                      <a:r>
                        <a:rPr lang="en-US" sz="1800" dirty="0">
                          <a:effectLst/>
                        </a:rPr>
                        <a:t>Amikacin (IV only), Aztreonam (IV only)</a:t>
                      </a:r>
                    </a:p>
                    <a:p>
                      <a:pPr marL="0" marR="0">
                        <a:lnSpc>
                          <a:spcPct val="107000"/>
                        </a:lnSpc>
                        <a:spcBef>
                          <a:spcPts val="0"/>
                        </a:spcBef>
                        <a:spcAft>
                          <a:spcPts val="0"/>
                        </a:spcAft>
                      </a:pPr>
                      <a:r>
                        <a:rPr lang="en-US" sz="1800" dirty="0">
                          <a:effectLst/>
                        </a:rPr>
                        <a:t>Cefepime, Ceftazidime, </a:t>
                      </a:r>
                      <a:r>
                        <a:rPr lang="en-US" sz="1800" dirty="0" err="1">
                          <a:effectLst/>
                        </a:rPr>
                        <a:t>Doripenem</a:t>
                      </a:r>
                      <a:endParaRPr lang="en-US" sz="1800" dirty="0">
                        <a:effectLst/>
                      </a:endParaRPr>
                    </a:p>
                    <a:p>
                      <a:pPr marL="0" marR="0">
                        <a:lnSpc>
                          <a:spcPct val="107000"/>
                        </a:lnSpc>
                        <a:spcBef>
                          <a:spcPts val="0"/>
                        </a:spcBef>
                        <a:spcAft>
                          <a:spcPts val="0"/>
                        </a:spcAft>
                      </a:pPr>
                      <a:r>
                        <a:rPr lang="en-US" sz="1800" dirty="0">
                          <a:effectLst/>
                        </a:rPr>
                        <a:t>Gentamicin (IV only), Imipenem with Cilastatin, Meropenem, Piperacillin with Tazobactam, Tobramycin (IV only)</a:t>
                      </a:r>
                      <a:endParaRPr lang="en-US" dirty="0"/>
                    </a:p>
                  </a:txBody>
                  <a:tcPr/>
                </a:tc>
                <a:extLst>
                  <a:ext uri="{0D108BD9-81ED-4DB2-BD59-A6C34878D82A}">
                    <a16:rowId xmlns:a16="http://schemas.microsoft.com/office/drawing/2014/main" val="138520023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strike="noStrike" dirty="0">
                          <a:effectLst/>
                        </a:rPr>
                        <a:t>Narrow spectrum beta lactam agents</a:t>
                      </a:r>
                      <a:endParaRPr lang="en-US" sz="18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b="0" dirty="0"/>
                    </a:p>
                  </a:txBody>
                  <a:tcPr/>
                </a:tc>
                <a:tc>
                  <a:txBody>
                    <a:bodyPr/>
                    <a:lstStyle/>
                    <a:p>
                      <a:pPr marL="0" marR="0">
                        <a:lnSpc>
                          <a:spcPct val="107000"/>
                        </a:lnSpc>
                        <a:spcBef>
                          <a:spcPts val="0"/>
                        </a:spcBef>
                        <a:spcAft>
                          <a:spcPts val="0"/>
                        </a:spcAft>
                      </a:pPr>
                      <a:r>
                        <a:rPr lang="en-US" sz="1800" dirty="0">
                          <a:effectLst/>
                        </a:rPr>
                        <a:t>Amoxicillin, Amoxicillin/clavulanate, Ampicillin, Ampicillin/sulbactam, Cefadroxil, Cefazolin, Cefotetan, Cefoxitin, Cephalexin, Dicloxacillin, Nafcillin/ Oxacillin, Penicillin G and V</a:t>
                      </a:r>
                      <a:endParaRPr lang="en-US" dirty="0"/>
                    </a:p>
                  </a:txBody>
                  <a:tcPr/>
                </a:tc>
                <a:extLst>
                  <a:ext uri="{0D108BD9-81ED-4DB2-BD59-A6C34878D82A}">
                    <a16:rowId xmlns:a16="http://schemas.microsoft.com/office/drawing/2014/main" val="802986368"/>
                  </a:ext>
                </a:extLst>
              </a:tr>
            </a:tbl>
          </a:graphicData>
        </a:graphic>
      </p:graphicFrame>
    </p:spTree>
    <p:extLst>
      <p:ext uri="{BB962C8B-B14F-4D97-AF65-F5344CB8AC3E}">
        <p14:creationId xmlns:p14="http://schemas.microsoft.com/office/powerpoint/2010/main" val="4096240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11C20D1-257D-4992-9C83-EEBFF82C33C9}"/>
              </a:ext>
            </a:extLst>
          </p:cNvPr>
          <p:cNvSpPr>
            <a:spLocks noGrp="1"/>
          </p:cNvSpPr>
          <p:nvPr>
            <p:ph type="body" sz="quarter" idx="10"/>
          </p:nvPr>
        </p:nvSpPr>
        <p:spPr/>
        <p:txBody>
          <a:bodyPr/>
          <a:lstStyle/>
          <a:p>
            <a:endParaRPr lang="en-US" dirty="0"/>
          </a:p>
        </p:txBody>
      </p:sp>
      <p:sp>
        <p:nvSpPr>
          <p:cNvPr id="2" name="Title 1">
            <a:extLst>
              <a:ext uri="{FF2B5EF4-FFF2-40B4-BE49-F238E27FC236}">
                <a16:creationId xmlns:a16="http://schemas.microsoft.com/office/drawing/2014/main" id="{FE70313D-F698-4C05-BDC8-43F17129C8EB}"/>
              </a:ext>
            </a:extLst>
          </p:cNvPr>
          <p:cNvSpPr>
            <a:spLocks noGrp="1"/>
          </p:cNvSpPr>
          <p:nvPr>
            <p:ph type="title"/>
          </p:nvPr>
        </p:nvSpPr>
        <p:spPr>
          <a:xfrm>
            <a:off x="677507" y="344942"/>
            <a:ext cx="8596668" cy="1320800"/>
          </a:xfrm>
        </p:spPr>
        <p:txBody>
          <a:bodyPr/>
          <a:lstStyle/>
          <a:p>
            <a:r>
              <a:rPr lang="en-US" dirty="0"/>
              <a:t>SAAR Adult &amp; Pediatric Groups</a:t>
            </a:r>
          </a:p>
        </p:txBody>
      </p:sp>
      <p:graphicFrame>
        <p:nvGraphicFramePr>
          <p:cNvPr id="7" name="Content Placeholder 6">
            <a:extLst>
              <a:ext uri="{FF2B5EF4-FFF2-40B4-BE49-F238E27FC236}">
                <a16:creationId xmlns:a16="http://schemas.microsoft.com/office/drawing/2014/main" id="{0CB7C7E1-94BD-4321-A81B-8D6E68B46DBE}"/>
              </a:ext>
            </a:extLst>
          </p:cNvPr>
          <p:cNvGraphicFramePr>
            <a:graphicFrameLocks noGrp="1"/>
          </p:cNvGraphicFramePr>
          <p:nvPr>
            <p:ph idx="1"/>
            <p:extLst>
              <p:ext uri="{D42A27DB-BD31-4B8C-83A1-F6EECF244321}">
                <p14:modId xmlns:p14="http://schemas.microsoft.com/office/powerpoint/2010/main" val="3650986796"/>
              </p:ext>
            </p:extLst>
          </p:nvPr>
        </p:nvGraphicFramePr>
        <p:xfrm>
          <a:off x="452827" y="1382713"/>
          <a:ext cx="9046028" cy="2804160"/>
        </p:xfrm>
        <a:graphic>
          <a:graphicData uri="http://schemas.openxmlformats.org/drawingml/2006/table">
            <a:tbl>
              <a:tblPr firstRow="1" bandRow="1">
                <a:tableStyleId>{5C22544A-7EE6-4342-B048-85BDC9FD1C3A}</a:tableStyleId>
              </a:tblPr>
              <a:tblGrid>
                <a:gridCol w="3472543">
                  <a:extLst>
                    <a:ext uri="{9D8B030D-6E8A-4147-A177-3AD203B41FA5}">
                      <a16:colId xmlns:a16="http://schemas.microsoft.com/office/drawing/2014/main" val="1924863946"/>
                    </a:ext>
                  </a:extLst>
                </a:gridCol>
                <a:gridCol w="5573485">
                  <a:extLst>
                    <a:ext uri="{9D8B030D-6E8A-4147-A177-3AD203B41FA5}">
                      <a16:colId xmlns:a16="http://schemas.microsoft.com/office/drawing/2014/main" val="799565049"/>
                    </a:ext>
                  </a:extLst>
                </a:gridCol>
              </a:tblGrid>
              <a:tr h="370840">
                <a:tc>
                  <a:txBody>
                    <a:bodyPr/>
                    <a:lstStyle/>
                    <a:p>
                      <a:r>
                        <a:rPr lang="en-US" dirty="0"/>
                        <a:t>Adult &amp; Pediatric Groups</a:t>
                      </a:r>
                    </a:p>
                  </a:txBody>
                  <a:tcPr/>
                </a:tc>
                <a:tc>
                  <a:txBody>
                    <a:bodyPr/>
                    <a:lstStyle/>
                    <a:p>
                      <a:r>
                        <a:rPr lang="en-US" dirty="0"/>
                        <a:t>Agents</a:t>
                      </a:r>
                    </a:p>
                  </a:txBody>
                  <a:tcPr/>
                </a:tc>
                <a:extLst>
                  <a:ext uri="{0D108BD9-81ED-4DB2-BD59-A6C34878D82A}">
                    <a16:rowId xmlns:a16="http://schemas.microsoft.com/office/drawing/2014/main" val="3361140134"/>
                  </a:ext>
                </a:extLst>
              </a:tr>
              <a:tr h="136460">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lang="en-US" sz="1800" strike="noStrike" dirty="0">
                          <a:effectLst/>
                        </a:rPr>
                        <a:t>Antibacterial Agents posing the highest risk for CDI</a:t>
                      </a:r>
                      <a:endParaRPr lang="en-US" sz="1800" strike="noStrike" dirty="0">
                        <a:solidFill>
                          <a:schemeClr val="accent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0"/>
                        </a:spcAft>
                      </a:pPr>
                      <a:r>
                        <a:rPr lang="en-US" sz="1800" dirty="0">
                          <a:effectLst/>
                        </a:rPr>
                        <a:t>Cefdinir, Cefepime, Cefixime, Cefotaxime, Cefpodoxime, Ceftazidime, Ceftriaxone, Clindamycin, Ciprofloxacin, Gemifloxacin, Levofloxacin, Moxifloxacin</a:t>
                      </a:r>
                      <a:endParaRPr lang="en-US" dirty="0"/>
                    </a:p>
                  </a:txBody>
                  <a:tcPr/>
                </a:tc>
                <a:extLst>
                  <a:ext uri="{0D108BD9-81ED-4DB2-BD59-A6C34878D82A}">
                    <a16:rowId xmlns:a16="http://schemas.microsoft.com/office/drawing/2014/main" val="3645773505"/>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strike="noStrike" dirty="0">
                          <a:effectLst/>
                        </a:rPr>
                        <a:t>Antifungal Agents predominantly used for invasive candidiasis</a:t>
                      </a:r>
                      <a:endParaRPr lang="en-US" sz="1800" strike="noStrike" dirty="0">
                        <a:solidFill>
                          <a:schemeClr val="accent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b="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0"/>
                        </a:spcAft>
                      </a:pPr>
                      <a:r>
                        <a:rPr lang="en-US" sz="1800" dirty="0">
                          <a:effectLst/>
                        </a:rPr>
                        <a:t>Anidulafungin, </a:t>
                      </a:r>
                      <a:r>
                        <a:rPr lang="en-US" sz="1800" dirty="0" err="1">
                          <a:effectLst/>
                        </a:rPr>
                        <a:t>Caspofungin</a:t>
                      </a:r>
                      <a:r>
                        <a:rPr lang="en-US" sz="1800" dirty="0">
                          <a:effectLst/>
                        </a:rPr>
                        <a:t>, Micafungin, Fluconazole</a:t>
                      </a:r>
                    </a:p>
                    <a:p>
                      <a:pPr marL="0" marR="0">
                        <a:lnSpc>
                          <a:spcPct val="107000"/>
                        </a:lnSpc>
                        <a:spcBef>
                          <a:spcPts val="0"/>
                        </a:spcBef>
                        <a:spcAft>
                          <a:spcPts val="0"/>
                        </a:spcAft>
                      </a:pPr>
                      <a:endParaRPr lang="en-US" dirty="0"/>
                    </a:p>
                  </a:txBody>
                  <a:tcPr/>
                </a:tc>
                <a:extLst>
                  <a:ext uri="{0D108BD9-81ED-4DB2-BD59-A6C34878D82A}">
                    <a16:rowId xmlns:a16="http://schemas.microsoft.com/office/drawing/2014/main" val="3102580330"/>
                  </a:ext>
                </a:extLst>
              </a:tr>
            </a:tbl>
          </a:graphicData>
        </a:graphic>
      </p:graphicFrame>
    </p:spTree>
    <p:extLst>
      <p:ext uri="{BB962C8B-B14F-4D97-AF65-F5344CB8AC3E}">
        <p14:creationId xmlns:p14="http://schemas.microsoft.com/office/powerpoint/2010/main" val="214368189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710EE66-8707-456F-8F2E-091D581CB030}">
  <ds:schemaRefs>
    <ds:schemaRef ds:uri="71af3243-3dd4-4a8d-8c0d-dd76da1f02a5"/>
    <ds:schemaRef ds:uri="http://schemas.microsoft.com/office/2006/documentManagement/types"/>
    <ds:schemaRef ds:uri="http://purl.org/dc/dcmitype/"/>
    <ds:schemaRef ds:uri="http://schemas.microsoft.com/office/infopath/2007/PartnerControls"/>
    <ds:schemaRef ds:uri="http://schemas.microsoft.com/office/2006/metadata/properties"/>
    <ds:schemaRef ds:uri="http://purl.org/dc/terms/"/>
    <ds:schemaRef ds:uri="http://purl.org/dc/elements/1.1/"/>
    <ds:schemaRef ds:uri="http://schemas.openxmlformats.org/package/2006/metadata/core-properties"/>
    <ds:schemaRef ds:uri="16c05727-aa75-4e4a-9b5f-8a80a1165891"/>
    <ds:schemaRef ds:uri="http://www.w3.org/XML/1998/namespace"/>
  </ds:schemaRefs>
</ds:datastoreItem>
</file>

<file path=customXml/itemProps2.xml><?xml version="1.0" encoding="utf-8"?>
<ds:datastoreItem xmlns:ds="http://schemas.openxmlformats.org/officeDocument/2006/customXml" ds:itemID="{AB96CC85-5758-41C0-8EFD-737AFB6912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0BEB954-4024-4CCF-A9D6-4C00FDC028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729</TotalTime>
  <Words>1876</Words>
  <Application>Microsoft Office PowerPoint</Application>
  <PresentationFormat>Widescreen</PresentationFormat>
  <Paragraphs>119</Paragraphs>
  <Slides>12</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Times New Roman</vt:lpstr>
      <vt:lpstr>Trebuchet MS</vt:lpstr>
      <vt:lpstr>Wingdings 3</vt:lpstr>
      <vt:lpstr>Facet</vt:lpstr>
      <vt:lpstr>1_Facet</vt:lpstr>
      <vt:lpstr>Antimicrobial Stewardship Program Annual Update</vt:lpstr>
      <vt:lpstr>What is antimicrobial stewardship?</vt:lpstr>
      <vt:lpstr>How do we monitor Antimicrobial Use?</vt:lpstr>
      <vt:lpstr>SAAR Risk Adjustments</vt:lpstr>
      <vt:lpstr>How does our hospital compare to other hospitals within our healthcare system?</vt:lpstr>
      <vt:lpstr>Moving Forward: Antimicrobial Stewardship Program Goals</vt:lpstr>
      <vt:lpstr>EXTRA SLIDES</vt:lpstr>
      <vt:lpstr>SAAR Adult Groups</vt:lpstr>
      <vt:lpstr>SAAR Adult &amp; Pediatric Groups</vt:lpstr>
      <vt:lpstr>SAAR Pediatric Groups</vt:lpstr>
      <vt:lpstr>Groups with SAAR ≤ 1.0 for Adults</vt:lpstr>
      <vt:lpstr>Groups with SAAR &gt; 1.0 for Adults</vt:lpstr>
    </vt:vector>
  </TitlesOfParts>
  <Company>Duke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Alicia Nelson, M.P.H.</dc:creator>
  <cp:lastModifiedBy>Elizabeth Dodds-Ashley</cp:lastModifiedBy>
  <cp:revision>33</cp:revision>
  <dcterms:created xsi:type="dcterms:W3CDTF">2023-06-12T14:56:36Z</dcterms:created>
  <dcterms:modified xsi:type="dcterms:W3CDTF">2023-10-24T19:40:26Z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SIP_Label_7b94a7b8-f06c-4dfe-bdcc-9b548fd58c31_Enabled">
    <vt:lpwstr>true</vt:lpwstr>
  </property>
  <property fmtid="{D5CDD505-2E9C-101B-9397-08002B2CF9AE}" pid="4" name="MSIP_Label_7b94a7b8-f06c-4dfe-bdcc-9b548fd58c31_SetDate">
    <vt:lpwstr>2023-09-26T16:19:46Z</vt:lpwstr>
  </property>
  <property fmtid="{D5CDD505-2E9C-101B-9397-08002B2CF9AE}" pid="5" name="MSIP_Label_7b94a7b8-f06c-4dfe-bdcc-9b548fd58c31_Method">
    <vt:lpwstr>Privileged</vt:lpwstr>
  </property>
  <property fmtid="{D5CDD505-2E9C-101B-9397-08002B2CF9AE}" pid="6" name="MSIP_Label_7b94a7b8-f06c-4dfe-bdcc-9b548fd58c31_Name">
    <vt:lpwstr>7b94a7b8-f06c-4dfe-bdcc-9b548fd58c31</vt:lpwstr>
  </property>
  <property fmtid="{D5CDD505-2E9C-101B-9397-08002B2CF9AE}" pid="7" name="MSIP_Label_7b94a7b8-f06c-4dfe-bdcc-9b548fd58c31_SiteId">
    <vt:lpwstr>9ce70869-60db-44fd-abe8-d2767077fc8f</vt:lpwstr>
  </property>
  <property fmtid="{D5CDD505-2E9C-101B-9397-08002B2CF9AE}" pid="8" name="MSIP_Label_7b94a7b8-f06c-4dfe-bdcc-9b548fd58c31_ActionId">
    <vt:lpwstr>08762a29-aac7-4634-bfd4-c64ddbb21f68</vt:lpwstr>
  </property>
  <property fmtid="{D5CDD505-2E9C-101B-9397-08002B2CF9AE}" pid="9" name="MSIP_Label_7b94a7b8-f06c-4dfe-bdcc-9b548fd58c31_ContentBits">
    <vt:lpwstr>0</vt:lpwstr>
  </property>
</Properties>
</file>